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71" r:id="rId3"/>
    <p:sldId id="272" r:id="rId4"/>
    <p:sldId id="257" r:id="rId5"/>
    <p:sldId id="258" r:id="rId6"/>
    <p:sldId id="273" r:id="rId7"/>
    <p:sldId id="349" r:id="rId8"/>
    <p:sldId id="359" r:id="rId9"/>
    <p:sldId id="360" r:id="rId10"/>
    <p:sldId id="361" r:id="rId11"/>
    <p:sldId id="362" r:id="rId12"/>
    <p:sldId id="363" r:id="rId13"/>
    <p:sldId id="364" r:id="rId14"/>
    <p:sldId id="365" r:id="rId15"/>
    <p:sldId id="276" r:id="rId16"/>
    <p:sldId id="278" r:id="rId17"/>
    <p:sldId id="279" r:id="rId18"/>
    <p:sldId id="327" r:id="rId19"/>
    <p:sldId id="283" r:id="rId20"/>
    <p:sldId id="328" r:id="rId21"/>
    <p:sldId id="284" r:id="rId22"/>
    <p:sldId id="329" r:id="rId23"/>
    <p:sldId id="285" r:id="rId24"/>
    <p:sldId id="330" r:id="rId25"/>
    <p:sldId id="286" r:id="rId26"/>
    <p:sldId id="335" r:id="rId27"/>
    <p:sldId id="334" r:id="rId28"/>
    <p:sldId id="333" r:id="rId29"/>
    <p:sldId id="338" r:id="rId30"/>
    <p:sldId id="339" r:id="rId31"/>
    <p:sldId id="340" r:id="rId32"/>
    <p:sldId id="341" r:id="rId33"/>
    <p:sldId id="342" r:id="rId34"/>
    <p:sldId id="358" r:id="rId35"/>
    <p:sldId id="343" r:id="rId36"/>
    <p:sldId id="344" r:id="rId37"/>
    <p:sldId id="288" r:id="rId38"/>
    <p:sldId id="289" r:id="rId39"/>
    <p:sldId id="345" r:id="rId40"/>
    <p:sldId id="346" r:id="rId41"/>
    <p:sldId id="347" r:id="rId42"/>
    <p:sldId id="353" r:id="rId43"/>
    <p:sldId id="298" r:id="rId44"/>
    <p:sldId id="352" r:id="rId45"/>
    <p:sldId id="354" r:id="rId46"/>
    <p:sldId id="302" r:id="rId47"/>
    <p:sldId id="303" r:id="rId48"/>
    <p:sldId id="355" r:id="rId49"/>
    <p:sldId id="356" r:id="rId50"/>
    <p:sldId id="304" r:id="rId51"/>
    <p:sldId id="357" r:id="rId52"/>
    <p:sldId id="262" r:id="rId53"/>
    <p:sldId id="350" r:id="rId54"/>
    <p:sldId id="351" r:id="rId55"/>
    <p:sldId id="312" r:id="rId56"/>
    <p:sldId id="313" r:id="rId57"/>
    <p:sldId id="314" r:id="rId58"/>
    <p:sldId id="315" r:id="rId59"/>
    <p:sldId id="316" r:id="rId60"/>
    <p:sldId id="264" r:id="rId61"/>
    <p:sldId id="265" r:id="rId62"/>
    <p:sldId id="266" r:id="rId63"/>
    <p:sldId id="267" r:id="rId64"/>
    <p:sldId id="268" r:id="rId65"/>
    <p:sldId id="269" r:id="rId66"/>
    <p:sldId id="270" r:id="rId67"/>
  </p:sldIdLst>
  <p:sldSz cx="18288000" cy="10287000"/>
  <p:notesSz cx="18288000" cy="10287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954" y="-237"/>
      </p:cViewPr>
      <p:guideLst>
        <p:guide orient="horz" pos="2953"/>
        <p:guide pos="216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1132800" cy="58065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7623915" y="0"/>
            <a:ext cx="21132800" cy="580654"/>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2022/3/7</a:t>
            </a:fld>
            <a:endParaRPr lang="zh-CN" altLang="en-US"/>
          </a:p>
        </p:txBody>
      </p:sp>
      <p:sp>
        <p:nvSpPr>
          <p:cNvPr id="4" name="幻灯片图像占位符 3"/>
          <p:cNvSpPr>
            <a:spLocks noGrp="1" noRot="1" noChangeAspect="1"/>
          </p:cNvSpPr>
          <p:nvPr>
            <p:ph type="sldImg" idx="2"/>
          </p:nvPr>
        </p:nvSpPr>
        <p:spPr>
          <a:xfrm>
            <a:off x="20912138" y="1446609"/>
            <a:ext cx="6943725" cy="390584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876800" y="5569446"/>
            <a:ext cx="39014400" cy="455682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0992223"/>
            <a:ext cx="21132800" cy="58065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7623915" y="10992223"/>
            <a:ext cx="21132800" cy="580652"/>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236110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0912138" y="1446213"/>
            <a:ext cx="6943725" cy="3906837"/>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43999"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F2F2F2"/>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723848" y="1114038"/>
            <a:ext cx="7981949" cy="8058149"/>
          </a:xfrm>
          <a:prstGeom prst="rect">
            <a:avLst/>
          </a:prstGeom>
        </p:spPr>
      </p:pic>
      <p:pic>
        <p:nvPicPr>
          <p:cNvPr id="18" name="bg object 18"/>
          <p:cNvPicPr/>
          <p:nvPr/>
        </p:nvPicPr>
        <p:blipFill>
          <a:blip r:embed="rId3" cstate="print"/>
          <a:stretch>
            <a:fillRect/>
          </a:stretch>
        </p:blipFill>
        <p:spPr>
          <a:xfrm>
            <a:off x="8224458" y="424336"/>
            <a:ext cx="5097529" cy="3030777"/>
          </a:xfrm>
          <a:prstGeom prst="rect">
            <a:avLst/>
          </a:prstGeom>
        </p:spPr>
      </p:pic>
      <p:pic>
        <p:nvPicPr>
          <p:cNvPr id="19" name="bg object 19"/>
          <p:cNvPicPr/>
          <p:nvPr/>
        </p:nvPicPr>
        <p:blipFill>
          <a:blip r:embed="rId4" cstate="print"/>
          <a:stretch>
            <a:fillRect/>
          </a:stretch>
        </p:blipFill>
        <p:spPr>
          <a:xfrm>
            <a:off x="15054175" y="7132742"/>
            <a:ext cx="2209799" cy="2124074"/>
          </a:xfrm>
          <a:prstGeom prst="rect">
            <a:avLst/>
          </a:prstGeom>
        </p:spPr>
      </p:pic>
      <p:sp>
        <p:nvSpPr>
          <p:cNvPr id="2" name="Holder 2"/>
          <p:cNvSpPr>
            <a:spLocks noGrp="1"/>
          </p:cNvSpPr>
          <p:nvPr>
            <p:ph type="ctrTitle"/>
          </p:nvPr>
        </p:nvSpPr>
        <p:spPr>
          <a:xfrm>
            <a:off x="1016000" y="1012333"/>
            <a:ext cx="16256000" cy="8712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016000" y="6576109"/>
            <a:ext cx="16256000" cy="26098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38090" y="3598300"/>
            <a:ext cx="14211819" cy="2942590"/>
          </a:xfrm>
          <a:prstGeom prst="rect">
            <a:avLst/>
          </a:prstGeom>
        </p:spPr>
        <p:txBody>
          <a:bodyPr wrap="square" lIns="0" tIns="0" rIns="0" bIns="0">
            <a:spAutoFit/>
          </a:bodyPr>
          <a:lstStyle>
            <a:lvl1pPr>
              <a:defRPr sz="6400" b="0" i="0">
                <a:solidFill>
                  <a:srgbClr val="242423"/>
                </a:solidFill>
                <a:latin typeface="Lucida Sans Unicode" panose="020B0602030504020204"/>
                <a:cs typeface="Lucida Sans Unicode" panose="020B0602030504020204"/>
              </a:defRPr>
            </a:lvl1pPr>
          </a:lstStyle>
          <a:p>
            <a:endParaRPr/>
          </a:p>
        </p:txBody>
      </p:sp>
      <p:sp>
        <p:nvSpPr>
          <p:cNvPr id="3" name="Holder 3"/>
          <p:cNvSpPr>
            <a:spLocks noGrp="1"/>
          </p:cNvSpPr>
          <p:nvPr>
            <p:ph type="body" idx="1"/>
          </p:nvPr>
        </p:nvSpPr>
        <p:spPr>
          <a:xfrm>
            <a:off x="1016000" y="4690855"/>
            <a:ext cx="16256000" cy="35369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4.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4.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4.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1.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69.emf"/><Relationship Id="rId5" Type="http://schemas.openxmlformats.org/officeDocument/2006/relationships/image" Target="../media/image67.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4.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png"/><Relationship Id="rId5" Type="http://schemas.openxmlformats.org/officeDocument/2006/relationships/image" Target="../media/image28.png"/><Relationship Id="rId10"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84.png"/><Relationship Id="rId10" Type="http://schemas.openxmlformats.org/officeDocument/2006/relationships/image" Target="../media/image4.png"/><Relationship Id="rId4" Type="http://schemas.openxmlformats.org/officeDocument/2006/relationships/image" Target="../media/image83.png"/><Relationship Id="rId9"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4.pn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2"/>
          <p:cNvSpPr txBox="1"/>
          <p:nvPr/>
        </p:nvSpPr>
        <p:spPr>
          <a:xfrm>
            <a:off x="-773908" y="6915022"/>
            <a:ext cx="11174413" cy="1176219"/>
          </a:xfrm>
          <a:prstGeom prst="rect">
            <a:avLst/>
          </a:prstGeom>
          <a:noFill/>
          <a:ln w="9525">
            <a:noFill/>
          </a:ln>
        </p:spPr>
        <p:txBody>
          <a:bodyPr lIns="0" tIns="12700" rIns="0" bIns="0" anchor="t">
            <a:spAutoFit/>
          </a:bodyPr>
          <a:lstStyle/>
          <a:p>
            <a:pPr marL="12700" algn="ctr">
              <a:lnSpc>
                <a:spcPct val="150000"/>
              </a:lnSpc>
              <a:spcBef>
                <a:spcPts val="100"/>
              </a:spcBef>
            </a:pPr>
            <a:r>
              <a:rPr lang="en-US" altLang="zh-CN" sz="2400" dirty="0">
                <a:latin typeface="方正粗黑宋简体" panose="02000000000000000000" pitchFamily="2" charset="-122"/>
                <a:ea typeface="方正粗黑宋简体" panose="02000000000000000000" pitchFamily="2" charset="-122"/>
              </a:rPr>
              <a:t> </a:t>
            </a:r>
            <a:r>
              <a:rPr lang="en-US" altLang="zh-CN" sz="28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主讲人：   潘仲菁</a:t>
            </a:r>
          </a:p>
          <a:p>
            <a:pPr marL="12700" algn="ctr">
              <a:lnSpc>
                <a:spcPct val="150000"/>
              </a:lnSpc>
              <a:spcBef>
                <a:spcPts val="100"/>
              </a:spcBef>
            </a:pPr>
            <a:r>
              <a:rPr lang="zh-CN" altLang="en-US" sz="2400" dirty="0">
                <a:latin typeface="方正粗黑宋简体" panose="02000000000000000000" pitchFamily="2" charset="-122"/>
                <a:ea typeface="方正粗黑宋简体" panose="02000000000000000000" pitchFamily="2" charset="-122"/>
              </a:rPr>
              <a:t>    开发团队 ：</a:t>
            </a:r>
            <a:r>
              <a:rPr lang="en-US" altLang="zh-CN" sz="2400" dirty="0">
                <a:latin typeface="方正粗黑宋简体" panose="02000000000000000000" pitchFamily="2" charset="-122"/>
                <a:ea typeface="方正粗黑宋简体" panose="02000000000000000000" pitchFamily="2" charset="-122"/>
              </a:rPr>
              <a:t>SRA2022-G25</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2101215"/>
            <a:ext cx="8041005" cy="43980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object 9"/>
          <p:cNvGrpSpPr/>
          <p:nvPr/>
        </p:nvGrpSpPr>
        <p:grpSpPr>
          <a:xfrm>
            <a:off x="-1541145" y="7249160"/>
            <a:ext cx="8197215" cy="4417695"/>
            <a:chOff x="10443550" y="1929764"/>
            <a:chExt cx="6261100" cy="3089910"/>
          </a:xfrm>
        </p:grpSpPr>
        <p:pic>
          <p:nvPicPr>
            <p:cNvPr id="18" name="object 10"/>
            <p:cNvPicPr/>
            <p:nvPr/>
          </p:nvPicPr>
          <p:blipFill>
            <a:blip r:embed="rId2" cstate="print"/>
            <a:stretch>
              <a:fillRect/>
            </a:stretch>
          </p:blipFill>
          <p:spPr>
            <a:xfrm>
              <a:off x="13749845" y="2823692"/>
              <a:ext cx="2954477" cy="2195528"/>
            </a:xfrm>
            <a:prstGeom prst="rect">
              <a:avLst/>
            </a:prstGeom>
          </p:spPr>
        </p:pic>
        <p:pic>
          <p:nvPicPr>
            <p:cNvPr id="19" name="object 11"/>
            <p:cNvPicPr/>
            <p:nvPr/>
          </p:nvPicPr>
          <p:blipFill>
            <a:blip r:embed="rId3" cstate="print"/>
            <a:stretch>
              <a:fillRect/>
            </a:stretch>
          </p:blipFill>
          <p:spPr>
            <a:xfrm>
              <a:off x="10443550" y="1929764"/>
              <a:ext cx="1523999" cy="1457324"/>
            </a:xfrm>
            <a:prstGeom prst="rect">
              <a:avLst/>
            </a:prstGeom>
          </p:spPr>
        </p:pic>
      </p:grpSp>
      <p:sp>
        <p:nvSpPr>
          <p:cNvPr id="6" name="object 6"/>
          <p:cNvSpPr txBox="1"/>
          <p:nvPr/>
        </p:nvSpPr>
        <p:spPr>
          <a:xfrm>
            <a:off x="76200" y="4707891"/>
            <a:ext cx="4518025" cy="3064942"/>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000" b="1" spc="90" noProof="1">
                <a:latin typeface="华文中宋" panose="02010600040101010101" pitchFamily="2" charset="-122"/>
                <a:ea typeface="华文中宋" panose="02010600040101010101" pitchFamily="2" charset="-122"/>
                <a:cs typeface="华文中宋" panose="02010600040101010101" pitchFamily="2" charset="-122"/>
              </a:rPr>
              <a:t>优势</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在这个系统中，</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了</a:t>
            </a:r>
            <a:r>
              <a:rPr lang="zh-CN" altLang="en-US" sz="20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教师</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上传课程相关</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文档、发起讨论、批改作业、设置</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课堂测验的需求</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0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0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学生</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下载文件，上传</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作业的需求。</a:t>
            </a:r>
            <a:endPar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object 8"/>
          <p:cNvSpPr txBox="1"/>
          <p:nvPr/>
        </p:nvSpPr>
        <p:spPr>
          <a:xfrm>
            <a:off x="4800600" y="4707891"/>
            <a:ext cx="5196213" cy="4591000"/>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latin typeface="华文中宋" panose="02010600040101010101" pitchFamily="2" charset="-122"/>
                <a:ea typeface="华文中宋" panose="02010600040101010101" pitchFamily="2" charset="-122"/>
                <a:cs typeface="华文中宋" panose="02010600040101010101" pitchFamily="2" charset="-122"/>
              </a:rPr>
              <a:t>劣势</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多人在线会卡，且目前来说此问题普遍存在，难以解决</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首页</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的</a:t>
            </a:r>
            <a:r>
              <a:rPr lang="zh-CN" altLang="en-US" sz="20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界面设计</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不够直观，没有实现学生希望自动分类各学期的课程的需求（只能手动分类）</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端每次打开都需要重新登录、查看测验成绩的</a:t>
            </a:r>
            <a:r>
              <a:rPr lang="zh-CN" altLang="en-US" sz="20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操作</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比较复杂，不满足学生快速查看的需求。</a:t>
            </a:r>
          </a:p>
        </p:txBody>
      </p:sp>
      <p:sp>
        <p:nvSpPr>
          <p:cNvPr id="13" name="object 18"/>
          <p:cNvSpPr txBox="1"/>
          <p:nvPr/>
        </p:nvSpPr>
        <p:spPr>
          <a:xfrm>
            <a:off x="-1723390" y="8639810"/>
            <a:ext cx="6096000" cy="141478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altLang="en-US"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0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0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5" name="object 3"/>
          <p:cNvSpPr/>
          <p:nvPr/>
        </p:nvSpPr>
        <p:spPr>
          <a:xfrm>
            <a:off x="0" y="30276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sp>
        <p:nvSpPr>
          <p:cNvPr id="5" name="object 5"/>
          <p:cNvSpPr txBox="1">
            <a:spLocks noGrp="1"/>
          </p:cNvSpPr>
          <p:nvPr>
            <p:ph type="title"/>
          </p:nvPr>
        </p:nvSpPr>
        <p:spPr>
          <a:xfrm>
            <a:off x="528320" y="702291"/>
            <a:ext cx="8387080" cy="2239716"/>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a:solidFill>
                  <a:schemeClr val="tx2">
                    <a:lumMod val="60000"/>
                    <a:lumOff val="40000"/>
                  </a:schemeClr>
                </a:solidFill>
                <a:latin typeface="宋体" panose="02010600030101010101" pitchFamily="2" charset="-122"/>
                <a:cs typeface="宋体" panose="02010600030101010101" pitchFamily="2" charset="-122"/>
              </a:rPr>
              <a:t>一、</a:t>
            </a:r>
            <a:r>
              <a:rPr lang="en-US" altLang="zh-CN"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bb</a:t>
            </a:r>
            <a:r>
              <a:rPr lang="zh-CN" altLang="en-US" sz="32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平台</a:t>
            </a:r>
            <a:r>
              <a:rPr lang="zh-CN" altLang="en-US" sz="3200" spc="90" noProof="1" smtClean="0">
                <a:latin typeface="华文中宋" panose="02010600040101010101" pitchFamily="2" charset="-122"/>
                <a:ea typeface="华文中宋" panose="02010600040101010101" pitchFamily="2" charset="-122"/>
                <a:cs typeface="华文中宋" panose="02010600040101010101" pitchFamily="2" charset="-122"/>
              </a:rPr>
              <a:t>（</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此处</a:t>
            </a:r>
            <a:r>
              <a:rPr lang="zh-CN" altLang="en-US" sz="3200" spc="90" noProof="1" smtClean="0">
                <a:latin typeface="华文中宋" panose="02010600040101010101" pitchFamily="2" charset="-122"/>
                <a:ea typeface="华文中宋" panose="02010600040101010101" pitchFamily="2" charset="-122"/>
                <a:cs typeface="华文中宋" panose="02010600040101010101" pitchFamily="2" charset="-122"/>
              </a:rPr>
              <a:t>针对</a:t>
            </a:r>
            <a:r>
              <a:rPr lang="en-US" altLang="zh-CN" sz="3200" spc="90" noProof="1" smtClean="0">
                <a:latin typeface="华文中宋" panose="02010600040101010101" pitchFamily="2" charset="-122"/>
                <a:ea typeface="华文中宋" panose="02010600040101010101" pitchFamily="2" charset="-122"/>
                <a:cs typeface="华文中宋" panose="02010600040101010101" pitchFamily="2" charset="-122"/>
              </a:rPr>
              <a:t>bb</a:t>
            </a:r>
            <a:r>
              <a:rPr lang="zh-CN" altLang="en-US" sz="3200" spc="90" noProof="1" smtClean="0">
                <a:latin typeface="华文中宋" panose="02010600040101010101" pitchFamily="2" charset="-122"/>
                <a:ea typeface="华文中宋" panose="02010600040101010101" pitchFamily="2" charset="-122"/>
                <a:cs typeface="华文中宋" panose="02010600040101010101" pitchFamily="2" charset="-122"/>
              </a:rPr>
              <a:t>网页</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端进行</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分析</a:t>
            </a:r>
            <a:r>
              <a:rPr lang="zh-CN" altLang="en-US" sz="32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3200" kern="1200" spc="90" noProof="1">
              <a:latin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stretch>
            <a:fillRect/>
          </a:stretch>
        </p:blipFill>
        <p:spPr>
          <a:xfrm>
            <a:off x="9656445" y="175895"/>
            <a:ext cx="8455660" cy="3857625"/>
          </a:xfrm>
          <a:prstGeom prst="rect">
            <a:avLst/>
          </a:prstGeom>
        </p:spPr>
      </p:pic>
      <p:sp>
        <p:nvSpPr>
          <p:cNvPr id="20" name="object 8"/>
          <p:cNvSpPr txBox="1"/>
          <p:nvPr/>
        </p:nvSpPr>
        <p:spPr>
          <a:xfrm>
            <a:off x="9906001" y="4686301"/>
            <a:ext cx="4267200" cy="1538883"/>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latin typeface="华文中宋" panose="02010600040101010101" pitchFamily="2" charset="-122"/>
                <a:ea typeface="华文中宋" panose="02010600040101010101" pitchFamily="2" charset="-122"/>
                <a:cs typeface="华文中宋" panose="02010600040101010101" pitchFamily="2" charset="-122"/>
              </a:rPr>
              <a:t>机会：</a:t>
            </a:r>
            <a:endParaRPr lang="en-US" altLang="zh-CN" sz="2000" b="1"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互联网迅猛发展，可借鉴经验丰富</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1" name="object 8"/>
          <p:cNvSpPr txBox="1"/>
          <p:nvPr/>
        </p:nvSpPr>
        <p:spPr>
          <a:xfrm>
            <a:off x="14173202" y="4686300"/>
            <a:ext cx="3938904" cy="3526606"/>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latin typeface="华文中宋" panose="02010600040101010101" pitchFamily="2" charset="-122"/>
                <a:ea typeface="华文中宋" panose="02010600040101010101" pitchFamily="2" charset="-122"/>
                <a:cs typeface="华文中宋" panose="02010600040101010101" pitchFamily="2" charset="-122"/>
              </a:rPr>
              <a:t>挑战：</a:t>
            </a:r>
            <a:endParaRPr lang="en-US" altLang="zh-CN" sz="2000" b="1"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原则上需要满足不同的客户需求，但是实际非常容易出现无法满足用户偏好改变导致的新的</a:t>
            </a:r>
            <a:r>
              <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rPr>
              <a:t>学习需求</a:t>
            </a: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，的情况。</a:t>
            </a:r>
            <a:endParaRPr lang="en-US" altLang="zh-CN" sz="20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需要看清市场的方向</a:t>
            </a:r>
            <a:endParaRPr lang="zh-CN" altLang="en-US" sz="2000" spc="90" noProof="1">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5" name="object 5"/>
          <p:cNvSpPr txBox="1">
            <a:spLocks noGrp="1"/>
          </p:cNvSpPr>
          <p:nvPr>
            <p:ph type="title"/>
          </p:nvPr>
        </p:nvSpPr>
        <p:spPr>
          <a:xfrm>
            <a:off x="265430" y="175895"/>
            <a:ext cx="11602085" cy="2978150"/>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t/>
            </a: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smtClean="0">
                <a:solidFill>
                  <a:schemeClr val="tx2">
                    <a:lumMod val="60000"/>
                    <a:lumOff val="40000"/>
                  </a:schemeClr>
                </a:solidFill>
                <a:latin typeface="宋体" panose="02010600030101010101" pitchFamily="2" charset="-122"/>
              </a:rPr>
              <a:t>二、</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雨</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课堂之类的小</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程序</a:t>
            </a:r>
            <a:b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b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（此处以</a:t>
            </a:r>
            <a:r>
              <a:rPr lang="zh-CN" altLang="en-US"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雨课堂</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为例）</a:t>
            </a:r>
          </a:p>
        </p:txBody>
      </p:sp>
      <p:sp>
        <p:nvSpPr>
          <p:cNvPr id="13" name="object 18"/>
          <p:cNvSpPr txBox="1"/>
          <p:nvPr/>
        </p:nvSpPr>
        <p:spPr>
          <a:xfrm>
            <a:off x="12047559" y="8563610"/>
            <a:ext cx="6096000" cy="141478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altLang="en-US"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54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0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0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7" name="图片 6" descr="dc253755d8a47436aa122a932b0e66a"/>
          <p:cNvPicPr>
            <a:picLocks noChangeAspect="1"/>
          </p:cNvPicPr>
          <p:nvPr/>
        </p:nvPicPr>
        <p:blipFill>
          <a:blip r:embed="rId4"/>
          <a:stretch>
            <a:fillRect/>
          </a:stretch>
        </p:blipFill>
        <p:spPr>
          <a:xfrm>
            <a:off x="11887200" y="0"/>
            <a:ext cx="3775406" cy="8173943"/>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1751719906"/>
              </p:ext>
            </p:extLst>
          </p:nvPr>
        </p:nvGraphicFramePr>
        <p:xfrm>
          <a:off x="381000" y="3496310"/>
          <a:ext cx="11226564" cy="6459220"/>
        </p:xfrm>
        <a:graphic>
          <a:graphicData uri="http://schemas.openxmlformats.org/drawingml/2006/table">
            <a:tbl>
              <a:tblPr firstRow="1" bandRow="1">
                <a:tableStyleId>{BC89EF96-8CEA-46FF-86C4-4CE0E7609802}</a:tableStyleId>
              </a:tblPr>
              <a:tblGrid>
                <a:gridCol w="5613282"/>
                <a:gridCol w="5613282"/>
              </a:tblGrid>
              <a:tr h="1362300">
                <a:tc>
                  <a:txBody>
                    <a:bodyPr/>
                    <a:lstStyle/>
                    <a:p>
                      <a:pPr marL="927100" lvl="1" indent="-457200">
                        <a:lnSpc>
                          <a:spcPct val="150000"/>
                        </a:lnSpc>
                        <a:spcBef>
                          <a:spcPts val="1060"/>
                        </a:spcBef>
                        <a:buFont typeface="Wingdings" panose="05000000000000000000" pitchFamily="2" charset="2"/>
                        <a:buChar char="u"/>
                        <a:defRPr/>
                      </a:pPr>
                      <a:r>
                        <a:rPr lang="zh-CN" altLang="en-US" sz="2000" spc="90" noProof="1" smtClean="0">
                          <a:latin typeface="华文中宋" panose="02010600040101010101" pitchFamily="2" charset="-122"/>
                          <a:ea typeface="华文中宋" panose="02010600040101010101" pitchFamily="2" charset="-122"/>
                          <a:cs typeface="华文中宋" panose="02010600040101010101" pitchFamily="2" charset="-122"/>
                        </a:rPr>
                        <a:t>优势：</a:t>
                      </a:r>
                      <a:endParaRPr lang="en-US" altLang="zh-CN" sz="20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b="0" spc="90" noProof="1" smtClean="0">
                          <a:latin typeface="华文中宋" panose="02010600040101010101" pitchFamily="2" charset="-122"/>
                          <a:ea typeface="华文中宋" panose="02010600040101010101" pitchFamily="2" charset="-122"/>
                          <a:cs typeface="华文中宋" panose="02010600040101010101" pitchFamily="2" charset="-122"/>
                        </a:rPr>
                        <a:t>无需安装。</a:t>
                      </a:r>
                      <a:endParaRPr lang="en-US" altLang="zh-CN" sz="2000" b="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000" b="0" spc="90" noProof="1" smtClean="0">
                          <a:latin typeface="华文中宋" panose="02010600040101010101" pitchFamily="2" charset="-122"/>
                          <a:ea typeface="华文中宋" panose="02010600040101010101" pitchFamily="2" charset="-122"/>
                          <a:cs typeface="华文中宋" panose="02010600040101010101" pitchFamily="2" charset="-122"/>
                        </a:rPr>
                        <a:t>课堂上</a:t>
                      </a:r>
                      <a:r>
                        <a:rPr lang="zh-CN" altLang="en-US" sz="20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实时</a:t>
                      </a:r>
                      <a:r>
                        <a:rPr lang="zh-CN" altLang="en-US" sz="2000" b="0" spc="90" noProof="1" smtClean="0">
                          <a:latin typeface="华文中宋" panose="02010600040101010101" pitchFamily="2" charset="-122"/>
                          <a:ea typeface="华文中宋" panose="02010600040101010101" pitchFamily="2" charset="-122"/>
                          <a:cs typeface="华文中宋" panose="02010600040101010101" pitchFamily="2" charset="-122"/>
                        </a:rPr>
                        <a:t>答题、</a:t>
                      </a:r>
                      <a:r>
                        <a:rPr lang="zh-CN" altLang="en-US" sz="20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弹幕互动</a:t>
                      </a:r>
                      <a:r>
                        <a:rPr lang="zh-CN" altLang="en-US" sz="2000" b="0" spc="90" noProof="1" smtClean="0">
                          <a:latin typeface="华文中宋" panose="02010600040101010101" pitchFamily="2" charset="-122"/>
                          <a:ea typeface="华文中宋" panose="02010600040101010101" pitchFamily="2" charset="-122"/>
                          <a:cs typeface="华文中宋" panose="02010600040101010101" pitchFamily="2" charset="-122"/>
                        </a:rPr>
                        <a:t>，满足为师生提供完整立体的数据支持，个性化报表、自动任务提醒的需求。</a:t>
                      </a:r>
                    </a:p>
                    <a:p>
                      <a:endParaRPr lang="zh-CN" altLang="en-US" dirty="0"/>
                    </a:p>
                  </a:txBody>
                  <a:tcPr/>
                </a:tc>
                <a:tc>
                  <a:txBody>
                    <a:bodyPr/>
                    <a:lstStyle/>
                    <a:p>
                      <a:pPr marL="927100" lvl="1" indent="-457200">
                        <a:lnSpc>
                          <a:spcPct val="150000"/>
                        </a:lnSpc>
                        <a:spcBef>
                          <a:spcPts val="1060"/>
                        </a:spcBef>
                        <a:buFont typeface="Wingdings" panose="05000000000000000000" pitchFamily="2" charset="2"/>
                        <a:buChar char="u"/>
                        <a:defRPr/>
                      </a:pPr>
                      <a:r>
                        <a:rPr lang="zh-CN" altLang="en-US" sz="2000" spc="90" noProof="1" smtClean="0"/>
                        <a:t>劣势：</a:t>
                      </a:r>
                    </a:p>
                    <a:p>
                      <a:pPr marL="927100" lvl="1" indent="-457200">
                        <a:lnSpc>
                          <a:spcPct val="150000"/>
                        </a:lnSpc>
                        <a:spcBef>
                          <a:spcPts val="1060"/>
                        </a:spcBef>
                        <a:buFont typeface="+mj-lt"/>
                        <a:buAutoNum type="alphaLcParenR"/>
                        <a:defRPr/>
                      </a:pPr>
                      <a:r>
                        <a:rPr lang="zh-CN" altLang="en-US" sz="2000" b="0" spc="90" noProof="1" smtClean="0"/>
                        <a:t>清晰度太低，无法满足学生清楚浏览</a:t>
                      </a:r>
                      <a:r>
                        <a:rPr lang="en-US" altLang="zh-CN" sz="2000" b="0" spc="90" noProof="1" smtClean="0"/>
                        <a:t>PPT</a:t>
                      </a:r>
                      <a:r>
                        <a:rPr lang="zh-CN" altLang="en-US" sz="2000" b="0" spc="90" noProof="1" smtClean="0"/>
                        <a:t>中图片的需求。</a:t>
                      </a:r>
                    </a:p>
                    <a:p>
                      <a:pPr marL="927100" lvl="1" indent="-457200">
                        <a:lnSpc>
                          <a:spcPct val="150000"/>
                        </a:lnSpc>
                        <a:spcBef>
                          <a:spcPts val="1060"/>
                        </a:spcBef>
                        <a:buFont typeface="+mj-lt"/>
                        <a:buAutoNum type="alphaLcParenR"/>
                        <a:defRPr/>
                      </a:pPr>
                      <a:r>
                        <a:rPr lang="zh-CN" altLang="en-US" sz="2000" b="0" spc="90" noProof="1" smtClean="0"/>
                        <a:t>没有客户端，受限于微信，非常不方便。</a:t>
                      </a:r>
                    </a:p>
                    <a:p>
                      <a:pPr marL="927100" lvl="1" indent="-457200">
                        <a:lnSpc>
                          <a:spcPct val="150000"/>
                        </a:lnSpc>
                        <a:spcBef>
                          <a:spcPts val="1060"/>
                        </a:spcBef>
                        <a:buFont typeface="+mj-lt"/>
                        <a:buAutoNum type="alphaLcParenR"/>
                        <a:defRPr/>
                      </a:pPr>
                      <a:r>
                        <a:rPr lang="zh-CN" altLang="en-US" sz="2000" b="0" spc="90" noProof="1" smtClean="0"/>
                        <a:t>雨课堂缺乏对课程和任课老师的评价，侧重点在于课前</a:t>
                      </a:r>
                      <a:r>
                        <a:rPr lang="en-US" altLang="zh-CN" sz="2000" b="0" spc="90" noProof="1" smtClean="0"/>
                        <a:t>-</a:t>
                      </a:r>
                      <a:r>
                        <a:rPr lang="zh-CN" altLang="en-US" sz="2000" b="0" spc="90" noProof="1" smtClean="0"/>
                        <a:t>课上</a:t>
                      </a:r>
                      <a:r>
                        <a:rPr lang="en-US" altLang="zh-CN" sz="2000" b="0" spc="90" noProof="1" smtClean="0"/>
                        <a:t>-</a:t>
                      </a:r>
                      <a:r>
                        <a:rPr lang="zh-CN" altLang="en-US" sz="2000" b="0" spc="90" noProof="1" smtClean="0"/>
                        <a:t>课后的教学环节。</a:t>
                      </a:r>
                    </a:p>
                    <a:p>
                      <a:endParaRPr lang="zh-CN" altLang="en-US" dirty="0"/>
                    </a:p>
                  </a:txBody>
                  <a:tcPr/>
                </a:tc>
              </a:tr>
              <a:tr h="370840">
                <a:tc>
                  <a:txBody>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t>机会：</a:t>
                      </a:r>
                      <a:endParaRPr lang="en-US" altLang="zh-CN" sz="2000" b="1" spc="90" noProof="1" smtClean="0"/>
                    </a:p>
                    <a:p>
                      <a:pPr marL="927100" lvl="1" indent="-457200">
                        <a:lnSpc>
                          <a:spcPct val="150000"/>
                        </a:lnSpc>
                        <a:spcBef>
                          <a:spcPts val="1060"/>
                        </a:spcBef>
                        <a:buFont typeface="+mj-lt"/>
                        <a:buAutoNum type="alphaLcParenR"/>
                        <a:defRPr/>
                      </a:pPr>
                      <a:r>
                        <a:rPr lang="zh-CN" altLang="en-US" sz="2000" spc="90" noProof="1" smtClean="0"/>
                        <a:t>用户基数大。</a:t>
                      </a:r>
                      <a:endParaRPr lang="en-US" altLang="zh-CN" sz="2000" spc="90" noProof="1" smtClean="0"/>
                    </a:p>
                    <a:p>
                      <a:pPr marL="927100" lvl="1" indent="-457200">
                        <a:lnSpc>
                          <a:spcPct val="150000"/>
                        </a:lnSpc>
                        <a:spcBef>
                          <a:spcPts val="1060"/>
                        </a:spcBef>
                        <a:buFont typeface="+mj-lt"/>
                        <a:buAutoNum type="alphaLcParenR"/>
                        <a:defRPr/>
                      </a:pPr>
                      <a:r>
                        <a:rPr lang="zh-CN" altLang="en-US" sz="2000" spc="90" noProof="1" smtClean="0"/>
                        <a:t>现阶段，小程序比较热门。</a:t>
                      </a:r>
                    </a:p>
                    <a:p>
                      <a:endParaRPr lang="zh-CN" altLang="en-US" dirty="0"/>
                    </a:p>
                  </a:txBody>
                  <a:tcPr/>
                </a:tc>
                <a:tc>
                  <a:txBody>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t>挑战：</a:t>
                      </a:r>
                      <a:endParaRPr lang="en-US" altLang="zh-CN" sz="2000" b="1" spc="90" noProof="1" smtClean="0"/>
                    </a:p>
                    <a:p>
                      <a:pPr marL="927100" lvl="1" indent="-457200">
                        <a:lnSpc>
                          <a:spcPct val="150000"/>
                        </a:lnSpc>
                        <a:spcBef>
                          <a:spcPts val="1060"/>
                        </a:spcBef>
                        <a:buFont typeface="+mj-lt"/>
                        <a:buAutoNum type="alphaLcParenR"/>
                        <a:defRPr/>
                      </a:pPr>
                      <a:r>
                        <a:rPr lang="zh-CN" altLang="en-US" sz="2000" spc="90" noProof="1" smtClean="0"/>
                        <a:t>违规会被封号</a:t>
                      </a:r>
                      <a:endParaRPr lang="en-US" altLang="zh-CN" sz="2000" spc="90" noProof="1" smtClean="0"/>
                    </a:p>
                    <a:p>
                      <a:pPr marL="927100" lvl="1" indent="-457200">
                        <a:lnSpc>
                          <a:spcPct val="150000"/>
                        </a:lnSpc>
                        <a:spcBef>
                          <a:spcPts val="1060"/>
                        </a:spcBef>
                        <a:buFont typeface="+mj-lt"/>
                        <a:buAutoNum type="alphaLcParenR"/>
                        <a:defRPr/>
                      </a:pPr>
                      <a:r>
                        <a:rPr lang="zh-CN" altLang="en-US" sz="2000" spc="90" noProof="1" smtClean="0"/>
                        <a:t>小程序作为一种新型方案，网上的相关信息仍然不成熟，需要不断摸索</a:t>
                      </a:r>
                      <a:endParaRPr lang="en-US" altLang="zh-CN" sz="2000" spc="90" noProof="1" smtClean="0"/>
                    </a:p>
                    <a:p>
                      <a:endParaRPr lang="zh-CN" alt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7611"/>
            <a:ext cx="18288000" cy="8349388"/>
            <a:chOff x="0" y="1937611"/>
            <a:chExt cx="18288000" cy="8349388"/>
          </a:xfrm>
        </p:grpSpPr>
        <p:sp>
          <p:nvSpPr>
            <p:cNvPr id="3" name="object 3"/>
            <p:cNvSpPr/>
            <p:nvPr/>
          </p:nvSpPr>
          <p:spPr>
            <a:xfrm>
              <a:off x="0" y="4381500"/>
              <a:ext cx="18288000" cy="5905499"/>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807720" y="1145991"/>
            <a:ext cx="8869680" cy="809837"/>
          </a:xfrm>
          <a:prstGeom prst="rect">
            <a:avLst/>
          </a:prstGeom>
        </p:spPr>
        <p:txBody>
          <a:bodyPr vert="horz" wrap="square" lIns="0" tIns="34290" rIns="0" bIns="0" rtlCol="0">
            <a:spAutoFit/>
          </a:bodyPr>
          <a:lstStyle/>
          <a:p>
            <a:pPr marL="12700" marR="5080">
              <a:lnSpc>
                <a:spcPts val="5930"/>
              </a:lnSpc>
              <a:spcBef>
                <a:spcPts val="270"/>
              </a:spcBef>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对所建议系统的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说明</a:t>
            </a:r>
            <a:r>
              <a:rPr lang="zh-CN" altLang="en-US" sz="3200" kern="1200" dirty="0" smtClean="0">
                <a:solidFill>
                  <a:srgbClr val="558ED5"/>
                </a:solidFill>
                <a:latin typeface="方正粗黑宋简体" panose="02000000000000000000" pitchFamily="2" charset="-122"/>
                <a:ea typeface="方正粗黑宋简体" panose="02000000000000000000" pitchFamily="2" charset="-122"/>
              </a:rPr>
              <a:t>（</a:t>
            </a:r>
            <a:r>
              <a:rPr lang="en-US" altLang="zh-CN" sz="3200" kern="1200" dirty="0" smtClean="0">
                <a:solidFill>
                  <a:srgbClr val="558ED5"/>
                </a:solidFill>
                <a:latin typeface="方正粗黑宋简体" panose="02000000000000000000" pitchFamily="2" charset="-122"/>
                <a:ea typeface="方正粗黑宋简体" panose="02000000000000000000" pitchFamily="2" charset="-122"/>
              </a:rPr>
              <a:t>App</a:t>
            </a:r>
            <a:r>
              <a:rPr lang="zh-CN" altLang="en-US" sz="3200" kern="1200" dirty="0" smtClean="0">
                <a:solidFill>
                  <a:srgbClr val="558ED5"/>
                </a:solidFill>
                <a:latin typeface="方正粗黑宋简体" panose="02000000000000000000" pitchFamily="2" charset="-122"/>
                <a:ea typeface="方正粗黑宋简体" panose="02000000000000000000" pitchFamily="2" charset="-122"/>
              </a:rPr>
              <a:t>）</a:t>
            </a:r>
            <a:endParaRPr sz="3200" dirty="0"/>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3" cstate="print"/>
            <a:stretch>
              <a:fillRect/>
            </a:stretch>
          </p:blipFill>
          <p:spPr>
            <a:xfrm>
              <a:off x="16088257" y="275724"/>
              <a:ext cx="2199742" cy="1876424"/>
            </a:xfrm>
            <a:prstGeom prst="rect">
              <a:avLst/>
            </a:prstGeom>
          </p:spPr>
        </p:pic>
        <p:pic>
          <p:nvPicPr>
            <p:cNvPr id="9" name="object 9"/>
            <p:cNvPicPr/>
            <p:nvPr/>
          </p:nvPicPr>
          <p:blipFill>
            <a:blip r:embed="rId4" cstate="print"/>
            <a:stretch>
              <a:fillRect/>
            </a:stretch>
          </p:blipFill>
          <p:spPr>
            <a:xfrm>
              <a:off x="10145981" y="8756427"/>
              <a:ext cx="3495674" cy="1530571"/>
            </a:xfrm>
            <a:prstGeom prst="rect">
              <a:avLst/>
            </a:prstGeom>
          </p:spPr>
        </p:pic>
        <p:pic>
          <p:nvPicPr>
            <p:cNvPr id="10" name="object 10"/>
            <p:cNvPicPr/>
            <p:nvPr/>
          </p:nvPicPr>
          <p:blipFill>
            <a:blip r:embed="rId5" cstate="print"/>
            <a:stretch>
              <a:fillRect/>
            </a:stretch>
          </p:blipFill>
          <p:spPr>
            <a:xfrm>
              <a:off x="15238581" y="8091725"/>
              <a:ext cx="1790699" cy="1714499"/>
            </a:xfrm>
            <a:prstGeom prst="rect">
              <a:avLst/>
            </a:prstGeom>
          </p:spPr>
        </p:pic>
        <p:pic>
          <p:nvPicPr>
            <p:cNvPr id="11" name="object 11"/>
            <p:cNvPicPr/>
            <p:nvPr/>
          </p:nvPicPr>
          <p:blipFill>
            <a:blip r:embed="rId6" cstate="print"/>
            <a:stretch>
              <a:fillRect/>
            </a:stretch>
          </p:blipFill>
          <p:spPr>
            <a:xfrm>
              <a:off x="11709627" y="275689"/>
              <a:ext cx="2299257" cy="2399370"/>
            </a:xfrm>
            <a:prstGeom prst="rect">
              <a:avLst/>
            </a:prstGeom>
          </p:spPr>
        </p:pic>
      </p:gr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01800" y="-32874"/>
            <a:ext cx="3119718" cy="1705855"/>
          </a:xfrm>
          <a:prstGeom prst="rect">
            <a:avLst/>
          </a:prstGeom>
        </p:spPr>
      </p:pic>
      <p:sp>
        <p:nvSpPr>
          <p:cNvPr id="14" name="object 18"/>
          <p:cNvSpPr txBox="1"/>
          <p:nvPr/>
        </p:nvSpPr>
        <p:spPr>
          <a:xfrm>
            <a:off x="11893818" y="8347935"/>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6" name="object 6"/>
          <p:cNvSpPr txBox="1"/>
          <p:nvPr/>
        </p:nvSpPr>
        <p:spPr>
          <a:xfrm>
            <a:off x="762000" y="9331735"/>
            <a:ext cx="6781800" cy="566822"/>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根据以上分析，本项目最终选择</a:t>
            </a: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方案。</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19" name="表格 18"/>
          <p:cNvGraphicFramePr>
            <a:graphicFrameLocks noGrp="1"/>
          </p:cNvGraphicFramePr>
          <p:nvPr>
            <p:extLst>
              <p:ext uri="{D42A27DB-BD31-4B8C-83A1-F6EECF244321}">
                <p14:modId xmlns:p14="http://schemas.microsoft.com/office/powerpoint/2010/main" val="1450394228"/>
              </p:ext>
            </p:extLst>
          </p:nvPr>
        </p:nvGraphicFramePr>
        <p:xfrm>
          <a:off x="736836" y="2812640"/>
          <a:ext cx="11226564" cy="6319520"/>
        </p:xfrm>
        <a:graphic>
          <a:graphicData uri="http://schemas.openxmlformats.org/drawingml/2006/table">
            <a:tbl>
              <a:tblPr firstRow="1" bandRow="1">
                <a:tableStyleId>{BC89EF96-8CEA-46FF-86C4-4CE0E7609802}</a:tableStyleId>
              </a:tblPr>
              <a:tblGrid>
                <a:gridCol w="5613282"/>
                <a:gridCol w="5613282"/>
              </a:tblGrid>
              <a:tr h="370840">
                <a:tc>
                  <a:txBody>
                    <a:bodyPr/>
                    <a:lstStyle/>
                    <a:p>
                      <a:pPr marL="927100" lvl="1" indent="-457200">
                        <a:lnSpc>
                          <a:spcPct val="150000"/>
                        </a:lnSpc>
                        <a:spcBef>
                          <a:spcPts val="1060"/>
                        </a:spcBef>
                        <a:buFont typeface="Wingdings" panose="05000000000000000000" pitchFamily="2" charset="2"/>
                        <a:buChar char="u"/>
                        <a:defRPr/>
                      </a:pPr>
                      <a:r>
                        <a:rPr lang="zh-CN" altLang="en-US" sz="2000" spc="90" noProof="1" smtClean="0"/>
                        <a:t>优势：</a:t>
                      </a:r>
                      <a:endParaRPr lang="en-US" altLang="zh-CN" sz="2000" spc="90" noProof="1" smtClean="0"/>
                    </a:p>
                    <a:p>
                      <a:pPr marL="927100" lvl="1" indent="-457200">
                        <a:lnSpc>
                          <a:spcPct val="150000"/>
                        </a:lnSpc>
                        <a:spcBef>
                          <a:spcPts val="1060"/>
                        </a:spcBef>
                        <a:buFont typeface="+mj-lt"/>
                        <a:buAutoNum type="alphaLcParenR"/>
                        <a:defRPr/>
                      </a:pPr>
                      <a:r>
                        <a:rPr lang="zh-CN" altLang="en-US" sz="2000" b="0" spc="90" noProof="1" smtClean="0"/>
                        <a:t>相较于小程序和网页来说，可以设计更多系统功能，</a:t>
                      </a:r>
                      <a:endParaRPr lang="en-US" altLang="zh-CN" sz="2000" b="0" spc="90" noProof="1" smtClean="0"/>
                    </a:p>
                    <a:p>
                      <a:pPr marL="927100" lvl="1" indent="-457200">
                        <a:lnSpc>
                          <a:spcPct val="150000"/>
                        </a:lnSpc>
                        <a:spcBef>
                          <a:spcPts val="1060"/>
                        </a:spcBef>
                        <a:buFont typeface="+mj-lt"/>
                        <a:buAutoNum type="alphaLcParenR"/>
                        <a:defRPr/>
                      </a:pPr>
                      <a:r>
                        <a:rPr lang="zh-CN" altLang="en-US" sz="2000" b="0" spc="90" noProof="1" smtClean="0"/>
                        <a:t>可以有效的提供多课程交叉的资源共享与控制，从而更高程度的实现选题中所提到的需求，更契合用户的需求。</a:t>
                      </a:r>
                    </a:p>
                    <a:p>
                      <a:endParaRPr lang="zh-CN" altLang="en-US" dirty="0"/>
                    </a:p>
                  </a:txBody>
                  <a:tcPr/>
                </a:tc>
                <a:tc>
                  <a:txBody>
                    <a:bodyPr/>
                    <a:lstStyle/>
                    <a:p>
                      <a:pPr marL="927100" lvl="1" indent="-457200">
                        <a:lnSpc>
                          <a:spcPct val="150000"/>
                        </a:lnSpc>
                        <a:spcBef>
                          <a:spcPts val="1060"/>
                        </a:spcBef>
                        <a:buFont typeface="Wingdings" panose="05000000000000000000" pitchFamily="2" charset="2"/>
                        <a:buChar char="u"/>
                        <a:defRPr/>
                      </a:pPr>
                      <a:r>
                        <a:rPr lang="zh-CN" altLang="en-US" sz="2000" spc="90" noProof="1" smtClean="0"/>
                        <a:t>劣势：</a:t>
                      </a:r>
                      <a:endParaRPr lang="en-US" altLang="zh-CN" sz="2000" spc="90" noProof="1" smtClean="0"/>
                    </a:p>
                    <a:p>
                      <a:pPr marL="927100" lvl="1" indent="-457200">
                        <a:lnSpc>
                          <a:spcPct val="150000"/>
                        </a:lnSpc>
                        <a:spcBef>
                          <a:spcPts val="1060"/>
                        </a:spcBef>
                        <a:buFont typeface="+mj-lt"/>
                        <a:buAutoNum type="alphaLcParenR"/>
                        <a:defRPr/>
                      </a:pPr>
                      <a:r>
                        <a:rPr lang="zh-CN" altLang="en-US" sz="2000" b="0" spc="90" noProof="1" smtClean="0"/>
                        <a:t>版本需要不断地更新。</a:t>
                      </a:r>
                      <a:endParaRPr lang="en-US" altLang="zh-CN" sz="2000" b="0" spc="90" noProof="1" smtClean="0"/>
                    </a:p>
                    <a:p>
                      <a:pPr marL="927100" lvl="1" indent="-457200">
                        <a:lnSpc>
                          <a:spcPct val="150000"/>
                        </a:lnSpc>
                        <a:spcBef>
                          <a:spcPts val="1060"/>
                        </a:spcBef>
                        <a:buFont typeface="+mj-lt"/>
                        <a:buAutoNum type="alphaLcParenR"/>
                        <a:defRPr/>
                      </a:pPr>
                      <a:r>
                        <a:rPr lang="zh-CN" altLang="en-US" sz="2000" b="0" spc="90" noProof="1" smtClean="0"/>
                        <a:t>需要从应用商店下载</a:t>
                      </a:r>
                    </a:p>
                    <a:p>
                      <a:endParaRPr lang="zh-CN" altLang="en-US" dirty="0"/>
                    </a:p>
                  </a:txBody>
                  <a:tcPr/>
                </a:tc>
              </a:tr>
              <a:tr h="370840">
                <a:tc>
                  <a:txBody>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t>机会：</a:t>
                      </a:r>
                      <a:endParaRPr lang="en-US" altLang="zh-CN" sz="2000" b="1" spc="90" noProof="1" smtClean="0"/>
                    </a:p>
                    <a:p>
                      <a:pPr marL="927100" lvl="1" indent="-457200">
                        <a:lnSpc>
                          <a:spcPct val="150000"/>
                        </a:lnSpc>
                        <a:spcBef>
                          <a:spcPts val="1060"/>
                        </a:spcBef>
                        <a:buFont typeface="+mj-lt"/>
                        <a:buAutoNum type="alphaLcParenR"/>
                        <a:defRPr/>
                      </a:pPr>
                      <a:r>
                        <a:rPr lang="zh-CN" altLang="en-US" sz="2000" spc="90" noProof="1" smtClean="0"/>
                        <a:t>基于智能手机的大量普及，移动端的用户基数明显比网页端要大。</a:t>
                      </a:r>
                      <a:endParaRPr lang="en-US" altLang="zh-CN" sz="2000" spc="90" noProof="1" smtClean="0"/>
                    </a:p>
                    <a:p>
                      <a:pPr marL="927100" lvl="1" indent="-457200">
                        <a:lnSpc>
                          <a:spcPct val="150000"/>
                        </a:lnSpc>
                        <a:spcBef>
                          <a:spcPts val="1060"/>
                        </a:spcBef>
                        <a:buFont typeface="+mj-lt"/>
                        <a:buAutoNum type="alphaLcParenR"/>
                        <a:defRPr/>
                      </a:pPr>
                      <a:r>
                        <a:rPr lang="zh-CN" altLang="en-US" sz="2000" spc="90" noProof="1" smtClean="0"/>
                        <a:t>再加上从用户的操作角度来看，</a:t>
                      </a:r>
                      <a:r>
                        <a:rPr lang="en-US" altLang="zh-CN" sz="2000" spc="90" noProof="1" smtClean="0"/>
                        <a:t>APP</a:t>
                      </a:r>
                      <a:r>
                        <a:rPr lang="zh-CN" altLang="en-US" sz="2000" spc="90" noProof="1" smtClean="0"/>
                        <a:t>操作难度小。</a:t>
                      </a:r>
                    </a:p>
                    <a:p>
                      <a:endParaRPr lang="zh-CN" altLang="en-US" dirty="0"/>
                    </a:p>
                  </a:txBody>
                  <a:tcPr/>
                </a:tc>
                <a:tc>
                  <a:txBody>
                    <a:bodyPr/>
                    <a:lstStyle/>
                    <a:p>
                      <a:pPr marL="927100" lvl="1" indent="-457200">
                        <a:lnSpc>
                          <a:spcPct val="150000"/>
                        </a:lnSpc>
                        <a:spcBef>
                          <a:spcPts val="1060"/>
                        </a:spcBef>
                        <a:buFont typeface="Wingdings" panose="05000000000000000000" pitchFamily="2" charset="2"/>
                        <a:buChar char="u"/>
                        <a:defRPr/>
                      </a:pPr>
                      <a:r>
                        <a:rPr lang="zh-CN" altLang="en-US" sz="2000" b="1" spc="90" noProof="1" smtClean="0"/>
                        <a:t>挑战：</a:t>
                      </a:r>
                      <a:endParaRPr lang="en-US" altLang="zh-CN" sz="2000" b="1" spc="90" noProof="1" smtClean="0"/>
                    </a:p>
                    <a:p>
                      <a:pPr marL="927100" lvl="1" indent="-457200">
                        <a:lnSpc>
                          <a:spcPct val="150000"/>
                        </a:lnSpc>
                        <a:spcBef>
                          <a:spcPts val="1060"/>
                        </a:spcBef>
                        <a:buFont typeface="+mj-lt"/>
                        <a:buAutoNum type="alphaLcParenR"/>
                        <a:defRPr/>
                      </a:pPr>
                      <a:r>
                        <a:rPr lang="zh-CN" altLang="en-US" sz="2000" spc="90" noProof="1" smtClean="0"/>
                        <a:t>市面上已经有很多类似系统存在，需要看清市场方向，打造一些亮点和创新</a:t>
                      </a:r>
                      <a:endParaRPr lang="en-US" altLang="zh-CN" sz="2000" spc="90" noProof="1" smtClean="0"/>
                    </a:p>
                    <a:p>
                      <a:pPr marL="927100" lvl="1" indent="-457200">
                        <a:lnSpc>
                          <a:spcPct val="150000"/>
                        </a:lnSpc>
                        <a:spcBef>
                          <a:spcPts val="1060"/>
                        </a:spcBef>
                        <a:buFont typeface="+mj-lt"/>
                        <a:buAutoNum type="alphaLcParenR"/>
                        <a:defRPr/>
                      </a:pPr>
                      <a:r>
                        <a:rPr lang="zh-CN" altLang="en-US" sz="2000" spc="90" noProof="1" smtClean="0"/>
                        <a:t>需要满足用户不断变化的需求</a:t>
                      </a:r>
                      <a:endParaRPr lang="en-US" altLang="zh-CN" sz="2000" spc="90" noProof="1" smtClean="0"/>
                    </a:p>
                    <a:p>
                      <a:endParaRPr lang="zh-CN" alt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4"/>
            <a:ext cx="4476115" cy="1449705"/>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9" name="object 9"/>
            <p:cNvPicPr/>
            <p:nvPr/>
          </p:nvPicPr>
          <p:blipFill>
            <a:blip r:embed="rId3" cstate="print"/>
            <a:stretch>
              <a:fillRect/>
            </a:stretch>
          </p:blipFill>
          <p:spPr>
            <a:xfrm>
              <a:off x="5672763" y="7754709"/>
              <a:ext cx="3300456" cy="2532289"/>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7963719"/>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a:solidFill>
                  <a:srgbClr val="002060"/>
                </a:solidFill>
                <a:latin typeface="华文中宋" panose="02010600040101010101" pitchFamily="2" charset="-122"/>
                <a:ea typeface="华文中宋" panose="02010600040101010101" pitchFamily="2" charset="-122"/>
                <a:cs typeface="华文中宋" panose="02010600040101010101" pitchFamily="2" charset="-122"/>
              </a:rPr>
              <a:t>技术条件</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方面的可行性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 </a:t>
            </a: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首先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，本项目组目前有的</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5</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位小组成员，均为软件工程大三学生，都</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有一定的文字功底，能够完成相关文档的编写。同时</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，互联网各种学习网站的存在也为小组成员在咨询学长和老师之外，提供另一种解决问题的方法。</a:t>
            </a: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项目选择使用</a:t>
            </a:r>
            <a:r>
              <a:rPr lang="en-US" altLang="zh-CN" sz="2400" b="1" spc="90" noProof="1">
                <a:latin typeface="华文中宋" panose="02010600040101010101" pitchFamily="2" charset="-122"/>
                <a:ea typeface="华文中宋" panose="02010600040101010101" pitchFamily="2" charset="-122"/>
                <a:cs typeface="华文中宋" panose="02010600040101010101" pitchFamily="2" charset="-122"/>
              </a:rPr>
              <a:t>Pixso</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的网页端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进行原型设计，这种方法有助于设计师更深入地理解用户，研究用户的功能</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及其他潜在的需求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。通过设计满足用户心理及体验方面的需求，来直观地得到用户的回馈信息，具有一定的合理性、适宜性以及先进性。</a:t>
            </a:r>
          </a:p>
          <a:p>
            <a:pPr marL="12700">
              <a:lnSpc>
                <a:spcPct val="150000"/>
              </a:lnSpc>
              <a:spcBef>
                <a:spcPts val="1060"/>
              </a:spcBef>
              <a:defRPr/>
            </a:pP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所以本项目在规定的期限内，具备技术可行性。</a:t>
            </a: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4"/>
            <a:ext cx="4476115" cy="1449705"/>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2" cstate="print"/>
            <a:stretch>
              <a:fillRect/>
            </a:stretch>
          </p:blipFill>
          <p:spPr>
            <a:xfrm>
              <a:off x="1028700" y="4390364"/>
              <a:ext cx="6086474" cy="4867274"/>
            </a:xfrm>
            <a:prstGeom prst="rect">
              <a:avLst/>
            </a:prstGeom>
          </p:spPr>
        </p:pic>
        <p:pic>
          <p:nvPicPr>
            <p:cNvPr id="9" name="object 9"/>
            <p:cNvPicPr/>
            <p:nvPr/>
          </p:nvPicPr>
          <p:blipFill>
            <a:blip r:embed="rId3" cstate="print"/>
            <a:stretch>
              <a:fillRect/>
            </a:stretch>
          </p:blipFill>
          <p:spPr>
            <a:xfrm>
              <a:off x="5672763" y="7754709"/>
              <a:ext cx="3300456" cy="2532289"/>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9125575"/>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法律方面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b="1" spc="90" noProof="1" smtClean="0">
                <a:latin typeface="华文中宋" panose="02010600040101010101" pitchFamily="2" charset="-122"/>
                <a:ea typeface="华文中宋" panose="02010600040101010101" pitchFamily="2" charset="-122"/>
                <a:cs typeface="华文中宋" panose="02010600040101010101" pitchFamily="2" charset="-122"/>
              </a:rPr>
              <a:t>本</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项目遵守中华人民共和国法律法规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，且仅供软件需求分析与原理课程使用（不做实际开发），不签任何</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协议，不做商业用途。。</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本项目具备法律</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可行性</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3200" b="1" dirty="0">
                <a:latin typeface="华文中宋" panose="02010600040101010101" pitchFamily="2" charset="-122"/>
                <a:ea typeface="华文中宋" panose="02010600040101010101" pitchFamily="2" charset="-122"/>
                <a:cs typeface="华文中宋" panose="02010600040101010101" pitchFamily="2" charset="-122"/>
              </a:rPr>
              <a:t>使用</a:t>
            </a: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项目的</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用户群</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分为</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教师、学生和没选这些课，但是感兴趣的学生</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。本项目尽可能提供更人性化，更直观的界面，满足用户的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需求。所有预期的想法，理念都是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基于</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用户在</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简单操作后可以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正常</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使用且需求得到满足的条件所产生的。</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本项目具备使用可行性。</a:t>
            </a: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7" cy="5286374"/>
            </a:xfrm>
            <a:prstGeom prst="rect">
              <a:avLst/>
            </a:prstGeom>
          </p:spPr>
        </p:pic>
        <p:pic>
          <p:nvPicPr>
            <p:cNvPr id="4" name="object 4"/>
            <p:cNvPicPr/>
            <p:nvPr/>
          </p:nvPicPr>
          <p:blipFill>
            <a:blip r:embed="rId3" cstate="print"/>
            <a:stretch>
              <a:fillRect/>
            </a:stretch>
          </p:blipFill>
          <p:spPr>
            <a:xfrm>
              <a:off x="12865692" y="5597538"/>
              <a:ext cx="3552824" cy="3467099"/>
            </a:xfrm>
            <a:prstGeom prst="rect">
              <a:avLst/>
            </a:prstGeom>
          </p:spPr>
        </p:pic>
        <p:pic>
          <p:nvPicPr>
            <p:cNvPr id="5" name="object 5"/>
            <p:cNvPicPr/>
            <p:nvPr/>
          </p:nvPicPr>
          <p:blipFill>
            <a:blip r:embed="rId4" cstate="print"/>
            <a:stretch>
              <a:fillRect/>
            </a:stretch>
          </p:blipFill>
          <p:spPr>
            <a:xfrm>
              <a:off x="14336188" y="8661322"/>
              <a:ext cx="3502927" cy="1625676"/>
            </a:xfrm>
            <a:prstGeom prst="rect">
              <a:avLst/>
            </a:prstGeom>
          </p:spPr>
        </p:pic>
        <p:pic>
          <p:nvPicPr>
            <p:cNvPr id="6" name="object 6"/>
            <p:cNvPicPr/>
            <p:nvPr/>
          </p:nvPicPr>
          <p:blipFill>
            <a:blip r:embed="rId5" cstate="print"/>
            <a:stretch>
              <a:fillRect/>
            </a:stretch>
          </p:blipFill>
          <p:spPr>
            <a:xfrm>
              <a:off x="12219678" y="4473529"/>
              <a:ext cx="1685924" cy="1628774"/>
            </a:xfrm>
            <a:prstGeom prst="rect">
              <a:avLst/>
            </a:prstGeom>
          </p:spPr>
        </p:pic>
        <p:pic>
          <p:nvPicPr>
            <p:cNvPr id="7" name="object 7"/>
            <p:cNvPicPr/>
            <p:nvPr/>
          </p:nvPicPr>
          <p:blipFill>
            <a:blip r:embed="rId6" cstate="print"/>
            <a:stretch>
              <a:fillRect/>
            </a:stretch>
          </p:blipFill>
          <p:spPr>
            <a:xfrm>
              <a:off x="17030755" y="5711826"/>
              <a:ext cx="1257243" cy="2133599"/>
            </a:xfrm>
            <a:prstGeom prst="rect">
              <a:avLst/>
            </a:prstGeom>
          </p:spPr>
        </p:pic>
      </p:grpSp>
      <p:sp>
        <p:nvSpPr>
          <p:cNvPr id="9" name="object 10"/>
          <p:cNvSpPr txBox="1"/>
          <p:nvPr/>
        </p:nvSpPr>
        <p:spPr>
          <a:xfrm>
            <a:off x="1447800" y="6743700"/>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03 </a:t>
            </a:r>
            <a:r>
              <a:rPr lang="zh-CN" altLang="en-US" sz="6600" kern="0" spc="-235" dirty="0" smtClean="0">
                <a:latin typeface="方正粗黑宋简体" panose="02000000000000000000" pitchFamily="2" charset="-122"/>
                <a:ea typeface="方正粗黑宋简体" panose="02000000000000000000" pitchFamily="2" charset="-122"/>
              </a:rPr>
              <a:t>项目</a:t>
            </a:r>
            <a:r>
              <a:rPr lang="zh-CN" altLang="en-US" sz="6600" kern="0" spc="-235" dirty="0">
                <a:latin typeface="方正粗黑宋简体" panose="02000000000000000000" pitchFamily="2" charset="-122"/>
                <a:ea typeface="方正粗黑宋简体" panose="02000000000000000000" pitchFamily="2" charset="-122"/>
              </a:rPr>
              <a:t>工程计划</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8100"/>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8000" cy="9467850"/>
            <a:chOff x="0" y="515295"/>
            <a:chExt cx="18288000" cy="946785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5365686" y="7601376"/>
              <a:ext cx="2922313" cy="2381249"/>
            </a:xfrm>
            <a:prstGeom prst="rect">
              <a:avLst/>
            </a:prstGeom>
          </p:spPr>
        </p:pic>
        <p:pic>
          <p:nvPicPr>
            <p:cNvPr id="5" name="object 5"/>
            <p:cNvPicPr/>
            <p:nvPr/>
          </p:nvPicPr>
          <p:blipFill>
            <a:blip r:embed="rId3" cstate="print"/>
            <a:stretch>
              <a:fillRect/>
            </a:stretch>
          </p:blipFill>
          <p:spPr>
            <a:xfrm>
              <a:off x="0" y="515295"/>
              <a:ext cx="2928866" cy="2381249"/>
            </a:xfrm>
            <a:prstGeom prst="rect">
              <a:avLst/>
            </a:prstGeom>
          </p:spPr>
        </p:pic>
        <p:pic>
          <p:nvPicPr>
            <p:cNvPr id="6" name="object 6"/>
            <p:cNvPicPr/>
            <p:nvPr/>
          </p:nvPicPr>
          <p:blipFill>
            <a:blip r:embed="rId4" cstate="print"/>
            <a:stretch>
              <a:fillRect/>
            </a:stretch>
          </p:blipFill>
          <p:spPr>
            <a:xfrm>
              <a:off x="6589163" y="2349797"/>
              <a:ext cx="5105399" cy="5591174"/>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1" name="object 17"/>
          <p:cNvSpPr>
            <a:spLocks noGrp="1"/>
          </p:cNvSpPr>
          <p:nvPr>
            <p:ph type="title"/>
          </p:nvPr>
        </p:nvSpPr>
        <p:spPr>
          <a:xfrm>
            <a:off x="2190750" y="1409700"/>
            <a:ext cx="6608763" cy="1814512"/>
          </a:xfrm>
        </p:spPr>
        <p:txBody>
          <a:bodyPr vert="horz" wrap="square" lIns="0" tIns="201930" rIns="0" bIns="0" anchor="t">
            <a:spAutoFit/>
          </a:bodyPr>
          <a:lstStyle/>
          <a:p>
            <a:pPr marL="12700" indent="0" eaLnBrk="1" hangingPunct="1">
              <a:spcBef>
                <a:spcPts val="575"/>
              </a:spcBef>
              <a:buNone/>
            </a:pPr>
            <a:r>
              <a:rPr lang="zh-CN" altLang="zh-CN" dirty="0">
                <a:latin typeface="方正粗黑宋简体" panose="02000000000000000000" pitchFamily="2" charset="-122"/>
                <a:ea typeface="方正粗黑宋简体" panose="02000000000000000000" pitchFamily="2" charset="-122"/>
                <a:cs typeface="+mj-cs"/>
              </a:rPr>
              <a:t>文档目录</a:t>
            </a:r>
            <a:br>
              <a:rPr lang="zh-CN" altLang="zh-CN" dirty="0">
                <a:latin typeface="方正粗黑宋简体" panose="02000000000000000000" pitchFamily="2" charset="-122"/>
                <a:ea typeface="方正粗黑宋简体" panose="02000000000000000000" pitchFamily="2" charset="-122"/>
                <a:cs typeface="+mj-cs"/>
              </a:rPr>
            </a:br>
            <a:endParaRPr lang="zh-CN" altLang="zh-CN" sz="2800" dirty="0">
              <a:latin typeface="Verdana" panose="020B0604030504040204" pitchFamily="34" charset="0"/>
              <a:ea typeface="+mj-ea"/>
              <a:cs typeface="+mj-cs"/>
            </a:endParaRPr>
          </a:p>
        </p:txBody>
      </p:sp>
      <p:sp>
        <p:nvSpPr>
          <p:cNvPr id="15" name="文本框 23"/>
          <p:cNvSpPr txBox="1"/>
          <p:nvPr/>
        </p:nvSpPr>
        <p:spPr>
          <a:xfrm>
            <a:off x="6401753" y="1163320"/>
            <a:ext cx="9918700" cy="2306955"/>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文档模板：项目开发计划（GB856T——88）  </a:t>
            </a: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p>
          <a:p>
            <a:pPr>
              <a:lnSpc>
                <a:spcPct val="150000"/>
              </a:lnSpc>
            </a:pPr>
            <a:r>
              <a:rPr lang="zh-CN" altLang="en-US" sz="2400" dirty="0">
                <a:latin typeface="方正粗黑宋简体" panose="02000000000000000000" pitchFamily="2" charset="-122"/>
                <a:ea typeface="方正粗黑宋简体" panose="02000000000000000000" pitchFamily="2" charset="-122"/>
              </a:rPr>
              <a:t>专项子计划参考：</a:t>
            </a:r>
            <a:r>
              <a:rPr lang="zh-CN" sz="2400" b="1">
                <a:latin typeface="汉仪全唐诗简" panose="00020600040101010101" charset="-122"/>
                <a:ea typeface="汉仪全唐诗简" panose="00020600040101010101" charset="-122"/>
                <a:sym typeface="Arial" panose="020B0604020202020204" pitchFamily="34" charset="0"/>
              </a:rPr>
              <a:t>《</a:t>
            </a:r>
            <a:r>
              <a:rPr lang="en-US" altLang="zh-CN" sz="2400" b="1">
                <a:latin typeface="汉仪全唐诗简" panose="00020600040101010101" charset="-122"/>
                <a:ea typeface="汉仪全唐诗简" panose="00020600040101010101" charset="-122"/>
                <a:sym typeface="Arial" panose="020B0604020202020204" pitchFamily="34" charset="0"/>
              </a:rPr>
              <a:t>PMBOK</a:t>
            </a:r>
            <a:r>
              <a:rPr lang="zh-CN" altLang="en-US" sz="2400" b="1">
                <a:latin typeface="汉仪全唐诗简" panose="00020600040101010101" charset="-122"/>
                <a:ea typeface="汉仪全唐诗简" panose="00020600040101010101" charset="-122"/>
                <a:sym typeface="Arial" panose="020B0604020202020204" pitchFamily="34" charset="0"/>
              </a:rPr>
              <a:t>》第六版</a:t>
            </a:r>
            <a:r>
              <a:rPr lang="en-US" altLang="zh-CN" sz="2400" b="1">
                <a:latin typeface="汉仪全唐诗简" panose="00020600040101010101" charset="-122"/>
                <a:ea typeface="汉仪全唐诗简" panose="00020600040101010101" charset="-122"/>
                <a:sym typeface="Arial" panose="020B0604020202020204" pitchFamily="34" charset="0"/>
              </a:rPr>
              <a:t>9</a:t>
            </a:r>
            <a:r>
              <a:rPr lang="zh-CN" altLang="en-US" sz="2400" b="1">
                <a:latin typeface="汉仪全唐诗简" panose="00020600040101010101" charset="-122"/>
                <a:ea typeface="汉仪全唐诗简" panose="00020600040101010101" charset="-122"/>
                <a:sym typeface="Arial" panose="020B0604020202020204" pitchFamily="34" charset="0"/>
              </a:rPr>
              <a:t>大项目管理</a:t>
            </a:r>
            <a:endParaRPr lang="zh-CN" altLang="en-US" sz="2400" b="1">
              <a:solidFill>
                <a:schemeClr val="tx1"/>
              </a:solidFill>
              <a:latin typeface="汉仪全唐诗简" panose="00020600040101010101" charset="-122"/>
              <a:ea typeface="汉仪全唐诗简" panose="00020600040101010101" charset="-122"/>
              <a:sym typeface="Arial" panose="020B0604020202020204" pitchFamily="34" charset="0"/>
            </a:endParaRPr>
          </a:p>
          <a:p>
            <a:pPr>
              <a:lnSpc>
                <a:spcPct val="150000"/>
              </a:lnSpc>
            </a:pPr>
            <a:endParaRPr lang="zh-CN" altLang="en-US" sz="2400" dirty="0">
              <a:latin typeface="方正粗黑宋简体" panose="02000000000000000000" pitchFamily="2" charset="-122"/>
              <a:ea typeface="方正粗黑宋简体" panose="02000000000000000000" pitchFamily="2" charset="-122"/>
            </a:endParaRPr>
          </a:p>
        </p:txBody>
      </p:sp>
      <p:grpSp>
        <p:nvGrpSpPr>
          <p:cNvPr id="16" name="组合 26"/>
          <p:cNvGrpSpPr/>
          <p:nvPr/>
        </p:nvGrpSpPr>
        <p:grpSpPr>
          <a:xfrm>
            <a:off x="2451100" y="3086100"/>
            <a:ext cx="13869461" cy="6330950"/>
            <a:chOff x="2900" y="4098"/>
            <a:chExt cx="18628" cy="9970"/>
          </a:xfrm>
        </p:grpSpPr>
        <p:sp>
          <p:nvSpPr>
            <p:cNvPr id="17" name="object 22"/>
            <p:cNvSpPr txBox="1"/>
            <p:nvPr/>
          </p:nvSpPr>
          <p:spPr>
            <a:xfrm>
              <a:off x="2900" y="4098"/>
              <a:ext cx="5768" cy="7418"/>
            </a:xfrm>
            <a:prstGeom prst="rect">
              <a:avLst/>
            </a:prstGeom>
            <a:noFill/>
            <a:ln w="9525">
              <a:noFill/>
            </a:ln>
          </p:spPr>
          <p:txBody>
            <a:bodyPr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项目概述</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实施计划</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支持条件</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专题计划要点</a:t>
              </a:r>
            </a:p>
          </p:txBody>
        </p:sp>
        <p:sp>
          <p:nvSpPr>
            <p:cNvPr id="18" name="左大括号 17"/>
            <p:cNvSpPr/>
            <p:nvPr/>
          </p:nvSpPr>
          <p:spPr>
            <a:xfrm>
              <a:off x="7997" y="5568"/>
              <a:ext cx="2907" cy="7965"/>
            </a:xfrm>
            <a:prstGeom prst="leftBrace">
              <a:avLst>
                <a:gd name="adj1" fmla="val 8333"/>
                <a:gd name="adj2" fmla="val 66612"/>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19" name="object 22"/>
            <p:cNvSpPr txBox="1"/>
            <p:nvPr/>
          </p:nvSpPr>
          <p:spPr>
            <a:xfrm>
              <a:off x="10648" y="6068"/>
              <a:ext cx="10880" cy="8000"/>
            </a:xfrm>
            <a:prstGeom prst="rect">
              <a:avLst/>
            </a:prstGeom>
            <a:noFill/>
            <a:ln w="9525">
              <a:noFill/>
            </a:ln>
          </p:spPr>
          <p:txBody>
            <a:bodyPr wrap="square" lIns="0" tIns="93980" rIns="0" bIns="0" anchor="t">
              <a:spAutoFit/>
            </a:bodyPr>
            <a:lstStyle/>
            <a:p>
              <a:pPr marL="12700">
                <a:lnSpc>
                  <a:spcPct val="150000"/>
                </a:lnSpc>
              </a:pPr>
              <a:r>
                <a:rPr lang="en-US" altLang="zh-CN" sz="3600" b="1" dirty="0">
                  <a:latin typeface="华文中宋" panose="02010600040101010101" pitchFamily="2" charset="-122"/>
                  <a:ea typeface="华文中宋" panose="02010600040101010101" pitchFamily="2" charset="-122"/>
                </a:rPr>
                <a:t>范围管理计划		</a:t>
              </a:r>
              <a:r>
                <a:rPr lang="zh-CN" altLang="en-US" sz="3600" b="1" dirty="0">
                  <a:latin typeface="华文中宋" panose="02010600040101010101" pitchFamily="2" charset="-122"/>
                  <a:ea typeface="华文中宋" panose="02010600040101010101" pitchFamily="2" charset="-122"/>
                </a:rPr>
                <a:t>时间管理计划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r>
                <a:rPr lang="en-US" altLang="zh-CN" sz="3600" b="1" dirty="0">
                  <a:latin typeface="华文中宋" panose="02010600040101010101" pitchFamily="2" charset="-122"/>
                  <a:ea typeface="华文中宋" panose="02010600040101010101" pitchFamily="2" charset="-122"/>
                </a:rPr>
                <a:t>成本管理计划		质量管理计划</a:t>
              </a:r>
            </a:p>
            <a:p>
              <a:pPr marL="12700">
                <a:lnSpc>
                  <a:spcPct val="150000"/>
                </a:lnSpc>
              </a:pPr>
              <a:r>
                <a:rPr lang="en-US" altLang="zh-CN" sz="3600" b="1" dirty="0">
                  <a:latin typeface="华文中宋" panose="02010600040101010101" pitchFamily="2" charset="-122"/>
                  <a:ea typeface="华文中宋" panose="02010600040101010101" pitchFamily="2" charset="-122"/>
                </a:rPr>
                <a:t>人力资源管理计划	</a:t>
              </a:r>
              <a:r>
                <a:rPr lang="zh-CN" altLang="en-US" sz="3600" b="1" dirty="0">
                  <a:latin typeface="华文中宋" panose="02010600040101010101" pitchFamily="2" charset="-122"/>
                  <a:ea typeface="华文中宋" panose="02010600040101010101" pitchFamily="2" charset="-122"/>
                </a:rPr>
                <a:t>沟通</a:t>
              </a:r>
              <a:r>
                <a:rPr lang="en-US" altLang="zh-CN" sz="3600" b="1" dirty="0">
                  <a:latin typeface="华文中宋" panose="02010600040101010101" pitchFamily="2" charset="-122"/>
                  <a:ea typeface="华文中宋" panose="02010600040101010101" pitchFamily="2" charset="-122"/>
                </a:rPr>
                <a:t>管理计划</a:t>
              </a:r>
            </a:p>
            <a:p>
              <a:pPr marL="12700">
                <a:lnSpc>
                  <a:spcPct val="150000"/>
                </a:lnSpc>
              </a:pPr>
              <a:r>
                <a:rPr lang="zh-CN" altLang="en-US" sz="3600" b="1" dirty="0">
                  <a:latin typeface="华文中宋" panose="02010600040101010101" pitchFamily="2" charset="-122"/>
                  <a:ea typeface="华文中宋" panose="02010600040101010101" pitchFamily="2" charset="-122"/>
                </a:rPr>
                <a:t>风险管理计划</a:t>
              </a:r>
              <a:r>
                <a:rPr lang="en-US" altLang="zh-CN" sz="3600" b="1" dirty="0">
                  <a:latin typeface="华文中宋" panose="02010600040101010101" pitchFamily="2" charset="-122"/>
                  <a:ea typeface="华文中宋" panose="02010600040101010101" pitchFamily="2" charset="-122"/>
                </a:rPr>
                <a:t>		配置管理计划</a:t>
              </a:r>
            </a:p>
            <a:p>
              <a:pPr marL="12700">
                <a:lnSpc>
                  <a:spcPct val="150000"/>
                </a:lnSpc>
              </a:pPr>
              <a:r>
                <a:rPr lang="zh-CN" altLang="en-US" sz="3600" b="1" dirty="0">
                  <a:latin typeface="华文中宋" panose="02010600040101010101" pitchFamily="2" charset="-122"/>
                  <a:ea typeface="华文中宋" panose="02010600040101010101" pitchFamily="2" charset="-122"/>
                </a:rPr>
                <a:t>采购管理计划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endParaRPr lang="en-US" altLang="zh-CN" sz="3600" b="1" dirty="0">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a:endParaRPr/>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3" cstate="print"/>
            <a:stretch>
              <a:fillRect/>
            </a:stretch>
          </p:blipFill>
          <p:spPr>
            <a:xfrm>
              <a:off x="10638039" y="0"/>
              <a:ext cx="7649960" cy="4013811"/>
            </a:xfrm>
            <a:prstGeom prst="rect">
              <a:avLst/>
            </a:prstGeom>
          </p:spPr>
        </p:pic>
        <p:pic>
          <p:nvPicPr>
            <p:cNvPr id="6" name="object 6"/>
            <p:cNvPicPr/>
            <p:nvPr/>
          </p:nvPicPr>
          <p:blipFill>
            <a:blip r:embed="rId4" cstate="print"/>
            <a:stretch>
              <a:fillRect/>
            </a:stretch>
          </p:blipFill>
          <p:spPr>
            <a:xfrm>
              <a:off x="9581481" y="0"/>
              <a:ext cx="1800224" cy="1301245"/>
            </a:xfrm>
            <a:prstGeom prst="rect">
              <a:avLst/>
            </a:prstGeom>
          </p:spPr>
        </p:pic>
        <p:pic>
          <p:nvPicPr>
            <p:cNvPr id="7" name="object 7"/>
            <p:cNvPicPr/>
            <p:nvPr/>
          </p:nvPicPr>
          <p:blipFill>
            <a:blip r:embed="rId5"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25" name="object 19"/>
          <p:cNvSpPr>
            <a:spLocks noGrp="1"/>
          </p:cNvSpPr>
          <p:nvPr>
            <p:ph type="title"/>
          </p:nvPr>
        </p:nvSpPr>
        <p:spPr>
          <a:xfrm>
            <a:off x="609600" y="149225"/>
            <a:ext cx="11764962" cy="1557862"/>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r>
              <a:rPr lang="en-US" altLang="zh-CN" sz="3600" b="1" dirty="0" err="1">
                <a:solidFill>
                  <a:schemeClr val="tx2">
                    <a:lumMod val="60000"/>
                    <a:lumOff val="40000"/>
                  </a:schemeClr>
                </a:solidFill>
                <a:latin typeface="华文中宋" panose="02010600040101010101" pitchFamily="2" charset="-122"/>
                <a:ea typeface="华文中宋" panose="02010600040101010101" pitchFamily="2" charset="-122"/>
              </a:rPr>
              <a:t>需移交用户的文件</a:t>
            </a: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r>
            <a:b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b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p>
        </p:txBody>
      </p:sp>
      <p:sp>
        <p:nvSpPr>
          <p:cNvPr id="26" name="object 18"/>
          <p:cNvSpPr txBox="1"/>
          <p:nvPr/>
        </p:nvSpPr>
        <p:spPr>
          <a:xfrm>
            <a:off x="13563600" y="8431213"/>
            <a:ext cx="5702300" cy="156845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p>
          <a:p>
            <a:pPr marL="12700" marR="0" defTabSz="914400" fontAlgn="auto">
              <a:spcBef>
                <a:spcPts val="580"/>
              </a:spcBef>
              <a:buClrTx/>
              <a:buSzTx/>
              <a:buFontTx/>
              <a:defRPr/>
            </a:pPr>
            <a:r>
              <a:rPr kumimoji="0" lang="zh-CN" altLang="en-US"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graphicFrame>
        <p:nvGraphicFramePr>
          <p:cNvPr id="8" name="表格 7"/>
          <p:cNvGraphicFramePr/>
          <p:nvPr>
            <p:custDataLst>
              <p:tags r:id="rId1"/>
            </p:custDataLst>
          </p:nvPr>
        </p:nvGraphicFramePr>
        <p:xfrm>
          <a:off x="595778" y="1269639"/>
          <a:ext cx="10048875" cy="8769350"/>
        </p:xfrm>
        <a:graphic>
          <a:graphicData uri="http://schemas.openxmlformats.org/drawingml/2006/table">
            <a:tbl>
              <a:tblPr firstRow="1" bandRow="1">
                <a:tableStyleId>{5940675A-B579-460E-94D1-54222C63F5DA}</a:tableStyleId>
              </a:tblPr>
              <a:tblGrid>
                <a:gridCol w="2999740"/>
                <a:gridCol w="4572000"/>
                <a:gridCol w="2477135"/>
              </a:tblGrid>
              <a:tr h="585470">
                <a:tc>
                  <a:txBody>
                    <a:bodyPr/>
                    <a:lstStyle/>
                    <a:p>
                      <a:pPr indent="0" algn="ctr">
                        <a:lnSpc>
                          <a:spcPct val="120000"/>
                        </a:lnSpc>
                        <a:spcBef>
                          <a:spcPts val="0"/>
                        </a:spcBef>
                        <a:spcAft>
                          <a:spcPts val="0"/>
                        </a:spcAft>
                        <a:buNone/>
                      </a:pPr>
                      <a:r>
                        <a:rPr lang="en-US" sz="1800" b="1" spc="130" dirty="0" err="1">
                          <a:solidFill>
                            <a:srgbClr val="FFFFFF"/>
                          </a:solidFill>
                          <a:latin typeface="微软雅黑" panose="020B0503020204020204" pitchFamily="34" charset="-122"/>
                          <a:ea typeface="微软雅黑" panose="020B0503020204020204" pitchFamily="34" charset="-122"/>
                        </a:rPr>
                        <a:t>移交阶段</a:t>
                      </a:r>
                      <a:endParaRPr lang="en-US" sz="1800" b="1" spc="130" dirty="0">
                        <a:solidFill>
                          <a:srgbClr val="FFFFFF"/>
                        </a:solidFill>
                        <a:latin typeface="微软雅黑" panose="020B0503020204020204" pitchFamily="34" charset="-122"/>
                        <a:ea typeface="微软雅黑" panose="020B0503020204020204" pitchFamily="34" charset="-122"/>
                      </a:endParaRPr>
                    </a:p>
                  </a:txBody>
                  <a:tcPr marL="177800" marR="177800" marT="107950" marB="107950" anchor="ctr">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名称</a:t>
                      </a:r>
                    </a:p>
                  </a:txBody>
                  <a:tcPr marL="177800" marR="177800" marT="107950" marB="107950"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文档格式</a:t>
                      </a:r>
                    </a:p>
                  </a:txBody>
                  <a:tcPr marL="177800" marR="177800" marT="107950" marB="107950" anchor="ctr">
                    <a:lnL w="19050">
                      <a:solidFill>
                        <a:srgbClr val="FFFFFF"/>
                      </a:solidFill>
                      <a:prstDash val="solid"/>
                    </a:lnL>
                    <a:lnR>
                      <a:noFill/>
                    </a:lnR>
                    <a:lnT>
                      <a:noFill/>
                    </a:lnT>
                    <a:lnB>
                      <a:noFill/>
                    </a:lnB>
                    <a:lnTlToBr>
                      <a:noFill/>
                    </a:lnTlToBr>
                    <a:lnBlToTr>
                      <a:noFill/>
                    </a:lnBlToTr>
                    <a:solidFill>
                      <a:srgbClr val="E34D4D"/>
                    </a:solidFill>
                  </a:tcPr>
                </a:tc>
              </a:tr>
              <a:tr h="545465">
                <a:tc rowSpan="3">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项目启动阶段</a:t>
                      </a:r>
                    </a:p>
                  </a:txBody>
                  <a:tcPr marL="177800" marR="177800" marT="107950" marB="107950" anchor="ctr">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《项目章程》</a:t>
                      </a:r>
                    </a:p>
                  </a:txBody>
                  <a:tcPr marL="177800" marR="177800" marT="107950" marB="107950" anchor="ctr">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544830">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《可行性分析报告》</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xBody>
                    <a:bodyPr/>
                    <a:lstStyle/>
                    <a:p>
                      <a:endParaRPr lang="zh-CN"/>
                    </a:p>
                  </a:txBody>
                  <a:tcPr>
                    <a:lnL>
                      <a:noFill/>
                    </a:lnL>
                    <a:lnR w="6350">
                      <a:solidFill>
                        <a:srgbClr val="D9D9D9"/>
                      </a:solidFill>
                      <a:prstDash val="dash"/>
                    </a:lnR>
                    <a:lnB w="6350">
                      <a:solidFill>
                        <a:srgbClr val="D9D9D9"/>
                      </a:solidFill>
                      <a:prstDash val="dash"/>
                    </a:lnB>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《项目前景与范围》</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rowSpan="5">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项目计划阶段</a:t>
                      </a:r>
                    </a:p>
                  </a:txBody>
                  <a:tcPr marL="177800" marR="177800" marT="107950" marB="107950" anchor="ctr">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《用户群分类》</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《需求工程项目计划》</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4830">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UML模型图</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.jpg/.png</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《需求跟踪能力矩阵》</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.xls</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xBody>
                    <a:bodyPr/>
                    <a:lstStyle/>
                    <a:p>
                      <a:endParaRPr lang="zh-CN"/>
                    </a:p>
                  </a:txBody>
                  <a:tcPr>
                    <a:lnL>
                      <a:noFill/>
                    </a:lnL>
                    <a:lnR w="6350">
                      <a:solidFill>
                        <a:srgbClr val="D9D9D9"/>
                      </a:solidFill>
                      <a:prstDash val="dash"/>
                    </a:lnR>
                    <a:lnB w="6350">
                      <a:solidFill>
                        <a:srgbClr val="D9D9D9"/>
                      </a:solidFill>
                      <a:prstDash val="dash"/>
                    </a:lnB>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《需求规格说明书》</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rowSpan="6">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项目控制阶段</a:t>
                      </a:r>
                    </a:p>
                  </a:txBody>
                  <a:tcPr marL="177800" marR="177800" marT="107950" marB="107950" anchor="ctr">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《测试用例》</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《用户手册》</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《需求变更影响分析》</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《需求变更跟踪》</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xBody>
                    <a:bodyPr/>
                    <a:lstStyle/>
                    <a:p>
                      <a:endParaRPr lang="zh-CN"/>
                    </a:p>
                  </a:txBody>
                  <a:tcPr>
                    <a:lnL>
                      <a:noFill/>
                    </a:lnL>
                    <a:lnR w="6350">
                      <a:solidFill>
                        <a:srgbClr val="D9D9D9"/>
                      </a:solidFill>
                      <a:prstDash val="dash"/>
                    </a:lnR>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《需求变更历史记录》</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xBody>
                    <a:bodyPr/>
                    <a:lstStyle/>
                    <a:p>
                      <a:endParaRPr lang="zh-CN"/>
                    </a:p>
                  </a:txBody>
                  <a:tcPr>
                    <a:lnL>
                      <a:noFill/>
                    </a:lnL>
                    <a:lnR w="6350">
                      <a:solidFill>
                        <a:srgbClr val="D9D9D9"/>
                      </a:solidFill>
                      <a:prstDash val="dash"/>
                    </a:lnR>
                    <a:lnB w="6350">
                      <a:solidFill>
                        <a:srgbClr val="D9D9D9"/>
                      </a:solidFill>
                      <a:prstDash val="dash"/>
                    </a:lnB>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《需求变更文档》</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项目收尾阶段</a:t>
                      </a:r>
                    </a:p>
                  </a:txBody>
                  <a:tcPr marL="177800" marR="177800" marT="107950" marB="107950" anchor="ctr">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《项目总结报告》</a:t>
                      </a:r>
                    </a:p>
                  </a:txBody>
                  <a:tcPr marL="177800" marR="177800" marT="107950" marB="107950" anchor="ctr">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p>
                  </a:txBody>
                  <a:tcPr marL="177800" marR="177800" marT="107950" marB="107950" anchor="ctr">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a:endParaRPr/>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3" cstate="print"/>
            <a:stretch>
              <a:fillRect/>
            </a:stretch>
          </p:blipFill>
          <p:spPr>
            <a:xfrm>
              <a:off x="10638039" y="0"/>
              <a:ext cx="7649960" cy="4013811"/>
            </a:xfrm>
            <a:prstGeom prst="rect">
              <a:avLst/>
            </a:prstGeom>
          </p:spPr>
        </p:pic>
        <p:pic>
          <p:nvPicPr>
            <p:cNvPr id="6" name="object 6"/>
            <p:cNvPicPr/>
            <p:nvPr/>
          </p:nvPicPr>
          <p:blipFill>
            <a:blip r:embed="rId4" cstate="print"/>
            <a:stretch>
              <a:fillRect/>
            </a:stretch>
          </p:blipFill>
          <p:spPr>
            <a:xfrm>
              <a:off x="9581481" y="0"/>
              <a:ext cx="1800224" cy="1301245"/>
            </a:xfrm>
            <a:prstGeom prst="rect">
              <a:avLst/>
            </a:prstGeom>
          </p:spPr>
        </p:pic>
        <p:pic>
          <p:nvPicPr>
            <p:cNvPr id="7" name="object 7"/>
            <p:cNvPicPr/>
            <p:nvPr/>
          </p:nvPicPr>
          <p:blipFill>
            <a:blip r:embed="rId5"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25" name="object 19"/>
          <p:cNvSpPr>
            <a:spLocks noGrp="1"/>
          </p:cNvSpPr>
          <p:nvPr>
            <p:ph type="title"/>
          </p:nvPr>
        </p:nvSpPr>
        <p:spPr>
          <a:xfrm>
            <a:off x="609600" y="149225"/>
            <a:ext cx="11764962" cy="1623695"/>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r>
              <a:rPr lang="zh-CN" altLang="en-US" sz="3600" b="1" dirty="0" err="1">
                <a:solidFill>
                  <a:schemeClr val="tx2">
                    <a:lumMod val="60000"/>
                    <a:lumOff val="40000"/>
                  </a:schemeClr>
                </a:solidFill>
                <a:latin typeface="华文中宋" panose="02010600040101010101" pitchFamily="2" charset="-122"/>
                <a:ea typeface="华文中宋" panose="02010600040101010101" pitchFamily="2" charset="-122"/>
              </a:rPr>
              <a:t>非移交产品</a:t>
            </a: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r>
            <a:b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b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p>
        </p:txBody>
      </p:sp>
      <p:sp>
        <p:nvSpPr>
          <p:cNvPr id="26" name="object 18"/>
          <p:cNvSpPr txBox="1"/>
          <p:nvPr/>
        </p:nvSpPr>
        <p:spPr>
          <a:xfrm>
            <a:off x="13563600" y="8431213"/>
            <a:ext cx="5702300" cy="156845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p>
          <a:p>
            <a:pPr marL="12700" marR="0" defTabSz="914400" fontAlgn="auto">
              <a:spcBef>
                <a:spcPts val="580"/>
              </a:spcBef>
              <a:buClrTx/>
              <a:buSzTx/>
              <a:buFontTx/>
              <a:defRPr/>
            </a:pPr>
            <a:r>
              <a:rPr kumimoji="0" lang="zh-CN" altLang="en-US"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graphicFrame>
        <p:nvGraphicFramePr>
          <p:cNvPr id="3" name="表格 2"/>
          <p:cNvGraphicFramePr/>
          <p:nvPr>
            <p:custDataLst>
              <p:tags r:id="rId1"/>
            </p:custDataLst>
          </p:nvPr>
        </p:nvGraphicFramePr>
        <p:xfrm>
          <a:off x="445135" y="1558925"/>
          <a:ext cx="11593830" cy="7680325"/>
        </p:xfrm>
        <a:graphic>
          <a:graphicData uri="http://schemas.openxmlformats.org/drawingml/2006/table">
            <a:tbl>
              <a:tblPr firstRow="1" bandRow="1">
                <a:tableStyleId>{5940675A-B579-460E-94D1-54222C63F5DA}</a:tableStyleId>
              </a:tblPr>
              <a:tblGrid>
                <a:gridCol w="4387850"/>
                <a:gridCol w="7205980"/>
              </a:tblGrid>
              <a:tr h="683895">
                <a:tc>
                  <a:txBody>
                    <a:bodyPr/>
                    <a:lstStyle/>
                    <a:p>
                      <a:pPr indent="0" algn="ctr">
                        <a:buNone/>
                      </a:pPr>
                      <a:r>
                        <a:rPr lang="en-US" sz="2800" b="0">
                          <a:solidFill>
                            <a:srgbClr val="FFFFFF"/>
                          </a:solidFill>
                          <a:latin typeface="宋体" panose="02010600030101010101" pitchFamily="2" charset="-122"/>
                          <a:ea typeface="宋体" panose="02010600030101010101" pitchFamily="2" charset="-122"/>
                          <a:cs typeface="宋体" panose="02010600030101010101" pitchFamily="2" charset="-122"/>
                        </a:rPr>
                        <a:t>非移交产品</a:t>
                      </a:r>
                      <a:endParaRPr lang="en-US" altLang="en-US" sz="28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2800" b="0">
                          <a:solidFill>
                            <a:srgbClr val="FFFFFF"/>
                          </a:solidFill>
                          <a:latin typeface="宋体" panose="02010600030101010101" pitchFamily="2" charset="-122"/>
                          <a:ea typeface="宋体" panose="02010600030101010101" pitchFamily="2" charset="-122"/>
                          <a:cs typeface="宋体" panose="02010600030101010101" pitchFamily="2" charset="-122"/>
                        </a:rPr>
                        <a:t>               产品说明</a:t>
                      </a:r>
                      <a:endParaRPr lang="en-US" altLang="en-US" sz="28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tr>
              <a:tr h="1482090">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甘特图</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在项目过程中</a:t>
                      </a:r>
                      <a:r>
                        <a:rPr lang="zh-CN" alt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详细</a:t>
                      </a: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的工作安排情况</a:t>
                      </a:r>
                      <a:r>
                        <a:rPr lang="en-US" sz="2800" b="0">
                          <a:solidFill>
                            <a:srgbClr val="404040"/>
                          </a:solidFill>
                          <a:latin typeface="Times New Roman" panose="02020603050405020304" charset="0"/>
                          <a:cs typeface="Times New Roman" panose="02020603050405020304" charset="0"/>
                        </a:rPr>
                        <a:t> </a:t>
                      </a:r>
                      <a:endParaRPr lang="zh-CN" altLang="en-US" sz="2800" b="0">
                        <a:solidFill>
                          <a:srgbClr val="40404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479550">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会议纪要 </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包含每周例会、临时会议、评审会议等的会议内容，是小组内的讨论结果</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482090">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数据字典 </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UML图绘制过程中的辅助工具</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481455">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组内评分表</a:t>
                      </a:r>
                      <a:r>
                        <a:rPr lang="en-US" sz="2800" b="0">
                          <a:solidFill>
                            <a:srgbClr val="404040"/>
                          </a:solidFill>
                          <a:latin typeface="Times New Roman" panose="02020603050405020304" charset="0"/>
                          <a:cs typeface="Times New Roman" panose="02020603050405020304" charset="0"/>
                        </a:rPr>
                        <a:t> </a:t>
                      </a:r>
                      <a:endParaRPr lang="en-US" altLang="en-US" sz="2800" b="0">
                        <a:solidFill>
                          <a:srgbClr val="404040"/>
                        </a:solidFill>
                        <a:latin typeface="Times New Roman" panose="02020603050405020304" charset="0"/>
                        <a:ea typeface="宋体" panose="02010600030101010101" pitchFamily="2" charset="-122"/>
                        <a:cs typeface="Times New Roman" panose="02020603050405020304"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buNone/>
                      </a:pPr>
                      <a:r>
                        <a:rPr lang="en-US" sz="2800" b="0">
                          <a:solidFill>
                            <a:srgbClr val="404040"/>
                          </a:solidFill>
                          <a:latin typeface="Times New Roman" panose="02020603050405020304" charset="0"/>
                          <a:cs typeface="Times New Roman" panose="02020603050405020304" charset="0"/>
                        </a:rPr>
                        <a:t> </a:t>
                      </a: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小组内部打分明细</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071245">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业务规范</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为了确保项目规范进行而对组内人员进行的规范性文件，无需移交用户</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99"/>
          <p:cNvSpPr txBox="1"/>
          <p:nvPr/>
        </p:nvSpPr>
        <p:spPr>
          <a:xfrm>
            <a:off x="14293850" y="5000625"/>
            <a:ext cx="3858260" cy="2861310"/>
          </a:xfrm>
          <a:prstGeom prst="rect">
            <a:avLst/>
          </a:prstGeom>
          <a:noFill/>
          <a:ln w="9525">
            <a:noFill/>
          </a:ln>
        </p:spPr>
        <p:txBody>
          <a:bodyPr wrap="square">
            <a:spAutoFit/>
          </a:bodyPr>
          <a:lstStyle/>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甘特</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图</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638655" y="873823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5" name="图片 4" descr="3c313821f86ea61746bc8910da5a520"/>
          <p:cNvPicPr>
            <a:picLocks noChangeAspect="1"/>
          </p:cNvPicPr>
          <p:nvPr/>
        </p:nvPicPr>
        <p:blipFill>
          <a:blip r:embed="rId8"/>
          <a:stretch>
            <a:fillRect/>
          </a:stretch>
        </p:blipFill>
        <p:spPr>
          <a:xfrm>
            <a:off x="494665" y="1377315"/>
            <a:ext cx="13154025" cy="2155190"/>
          </a:xfrm>
          <a:prstGeom prst="rect">
            <a:avLst/>
          </a:prstGeom>
        </p:spPr>
      </p:pic>
      <p:pic>
        <p:nvPicPr>
          <p:cNvPr id="9" name="图片 8" descr="d62bd20c7d822baa970748b0ddc0d4e"/>
          <p:cNvPicPr>
            <a:picLocks noChangeAspect="1"/>
          </p:cNvPicPr>
          <p:nvPr/>
        </p:nvPicPr>
        <p:blipFill>
          <a:blip r:embed="rId9"/>
          <a:stretch>
            <a:fillRect/>
          </a:stretch>
        </p:blipFill>
        <p:spPr>
          <a:xfrm>
            <a:off x="368300" y="1076960"/>
            <a:ext cx="16391255" cy="7661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30480" y="-2"/>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45645" y="2035808"/>
              <a:ext cx="7315199" cy="6219824"/>
            </a:xfrm>
            <a:prstGeom prst="rect">
              <a:avLst/>
            </a:prstGeom>
          </p:spPr>
        </p:pic>
        <p:pic>
          <p:nvPicPr>
            <p:cNvPr id="5" name="object 5"/>
            <p:cNvPicPr/>
            <p:nvPr/>
          </p:nvPicPr>
          <p:blipFill>
            <a:blip r:embed="rId3" cstate="print"/>
            <a:stretch>
              <a:fillRect/>
            </a:stretch>
          </p:blipFill>
          <p:spPr>
            <a:xfrm>
              <a:off x="7355488" y="465373"/>
              <a:ext cx="3581399" cy="2581274"/>
            </a:xfrm>
            <a:prstGeom prst="rect">
              <a:avLst/>
            </a:prstGeom>
          </p:spPr>
        </p:pic>
        <p:pic>
          <p:nvPicPr>
            <p:cNvPr id="6" name="object 6"/>
            <p:cNvPicPr/>
            <p:nvPr/>
          </p:nvPicPr>
          <p:blipFill>
            <a:blip r:embed="rId4" cstate="print"/>
            <a:stretch>
              <a:fillRect/>
            </a:stretch>
          </p:blipFill>
          <p:spPr>
            <a:xfrm>
              <a:off x="14617796" y="5"/>
              <a:ext cx="2871196" cy="2636782"/>
            </a:xfrm>
            <a:prstGeom prst="rect">
              <a:avLst/>
            </a:prstGeom>
          </p:spPr>
        </p:pic>
        <p:pic>
          <p:nvPicPr>
            <p:cNvPr id="7" name="object 7"/>
            <p:cNvPicPr/>
            <p:nvPr/>
          </p:nvPicPr>
          <p:blipFill>
            <a:blip r:embed="rId5" cstate="print"/>
            <a:stretch>
              <a:fillRect/>
            </a:stretch>
          </p:blipFill>
          <p:spPr>
            <a:xfrm>
              <a:off x="8303695" y="7148256"/>
              <a:ext cx="2285999" cy="2209799"/>
            </a:xfrm>
            <a:prstGeom prst="rect">
              <a:avLst/>
            </a:prstGeom>
          </p:spPr>
        </p:pic>
        <p:pic>
          <p:nvPicPr>
            <p:cNvPr id="8" name="object 8"/>
            <p:cNvPicPr/>
            <p:nvPr/>
          </p:nvPicPr>
          <p:blipFill>
            <a:blip r:embed="rId6" cstate="print"/>
            <a:stretch>
              <a:fillRect/>
            </a:stretch>
          </p:blipFill>
          <p:spPr>
            <a:xfrm>
              <a:off x="13602473" y="8731132"/>
              <a:ext cx="2362199" cy="1555866"/>
            </a:xfrm>
            <a:prstGeom prst="rect">
              <a:avLst/>
            </a:prstGeom>
          </p:spPr>
        </p:pic>
      </p:gr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15" y="8255635"/>
            <a:ext cx="3707130" cy="2027555"/>
          </a:xfrm>
          <a:prstGeom prst="rect">
            <a:avLst/>
          </a:prstGeom>
        </p:spPr>
      </p:pic>
      <p:sp>
        <p:nvSpPr>
          <p:cNvPr id="12" name="object 36"/>
          <p:cNvSpPr txBox="1"/>
          <p:nvPr/>
        </p:nvSpPr>
        <p:spPr>
          <a:xfrm>
            <a:off x="10372725" y="39688"/>
            <a:ext cx="7183438" cy="3333750"/>
          </a:xfrm>
          <a:prstGeom prst="rect">
            <a:avLst/>
          </a:prstGeom>
        </p:spPr>
        <p:txBody>
          <a:bodyPr vert="horz" wrap="square" lIns="0" tIns="19558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lgn="l" rtl="0">
              <a:lnSpc>
                <a:spcPct val="150000"/>
              </a:lnSpc>
              <a:spcBef>
                <a:spcPts val="1540"/>
              </a:spcBef>
              <a:spcAft>
                <a:spcPct val="0"/>
              </a:spcAft>
              <a:defRPr/>
            </a:pPr>
            <a:r>
              <a:rPr lang="zh-CN" altLang="en-US" sz="8000" kern="0" spc="260" noProof="1"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t>       目录</a:t>
            </a:r>
            <a:r>
              <a:rPr lang="zh-CN" altLang="en-US" sz="8000" kern="0" dirty="0"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t/>
            </a:r>
            <a:br>
              <a:rPr lang="zh-CN" altLang="en-US" sz="8000" kern="0" dirty="0"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br>
            <a:r>
              <a:rPr lang="zh-CN" altLang="en-US" sz="2800" kern="0" noProof="1" smtClean="0">
                <a:solidFill>
                  <a:srgbClr val="0429E2"/>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     </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en-US" altLang="zh-CN"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Enjoy Programming</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，从享学开始”</a:t>
            </a:r>
            <a:r>
              <a:rPr lang="zh-CN" altLang="en-US" sz="2800" kern="0" dirty="0" smtClean="0">
                <a:solidFill>
                  <a:schemeClr val="tx2">
                    <a:lumMod val="60000"/>
                    <a:lumOff val="40000"/>
                  </a:schemeClr>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
            </a:r>
            <a:br>
              <a:rPr lang="zh-CN" altLang="en-US" sz="2800" kern="0" dirty="0" smtClean="0">
                <a:solidFill>
                  <a:schemeClr val="tx2">
                    <a:lumMod val="60000"/>
                    <a:lumOff val="40000"/>
                  </a:schemeClr>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br>
            <a:endParaRPr lang="zh-CN" altLang="en-US" sz="2800" kern="0" noProof="1">
              <a:solidFill>
                <a:schemeClr val="tx2">
                  <a:lumMod val="60000"/>
                  <a:lumOff val="40000"/>
                </a:schemeClr>
              </a:solidFill>
              <a:latin typeface="Verdana" panose="020B0604030504040204"/>
              <a:cs typeface="Verdana" panose="020B0604030504040204"/>
            </a:endParaRPr>
          </a:p>
        </p:txBody>
      </p:sp>
      <p:sp>
        <p:nvSpPr>
          <p:cNvPr id="13" name="object 37"/>
          <p:cNvSpPr txBox="1"/>
          <p:nvPr/>
        </p:nvSpPr>
        <p:spPr>
          <a:xfrm>
            <a:off x="11074400" y="3117850"/>
            <a:ext cx="7137400" cy="6669405"/>
          </a:xfrm>
          <a:prstGeom prst="rect">
            <a:avLst/>
          </a:prstGeom>
          <a:noFill/>
          <a:ln w="9525">
            <a:noFill/>
          </a:ln>
        </p:spPr>
        <p:txBody>
          <a:bodyPr lIns="0" tIns="308610" rIns="0" bIns="0" anchor="t">
            <a:spAutoFit/>
          </a:bodyPr>
          <a:lstStyle/>
          <a:p>
            <a:pPr marL="12700">
              <a:lnSpc>
                <a:spcPct val="200000"/>
              </a:lnSpc>
              <a:spcBef>
                <a:spcPts val="2425"/>
              </a:spcBef>
            </a:pPr>
            <a:r>
              <a:rPr lang="en-US" altLang="zh-CN" sz="4000" dirty="0">
                <a:latin typeface="方正粗黑宋简体" panose="02000000000000000000" pitchFamily="2" charset="-122"/>
                <a:ea typeface="方正粗黑宋简体" panose="02000000000000000000" pitchFamily="2" charset="-122"/>
              </a:rPr>
              <a:t>⼀、项目章程</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a:t>
            </a:r>
            <a:r>
              <a:rPr lang="en-US" altLang="zh-CN" sz="4000" dirty="0">
                <a:latin typeface="方正粗黑宋简体" panose="02000000000000000000" pitchFamily="2" charset="-122"/>
                <a:ea typeface="方正粗黑宋简体" panose="02000000000000000000" pitchFamily="2" charset="-122"/>
                <a:sym typeface="+mn-ea"/>
              </a:rPr>
              <a:t>可行性分析</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三、</a:t>
            </a:r>
            <a:r>
              <a:rPr lang="en-US" altLang="zh-CN" sz="4000" dirty="0">
                <a:latin typeface="方正粗黑宋简体" panose="02000000000000000000" pitchFamily="2" charset="-122"/>
                <a:ea typeface="方正粗黑宋简体" panose="02000000000000000000" pitchFamily="2" charset="-122"/>
                <a:sym typeface="+mn-ea"/>
              </a:rPr>
              <a:t>需求工程项目计划</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四、会议纪要 </a:t>
            </a: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五、绩效评定</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81849b4e439b7527e6daba612f56a5"/>
          <p:cNvPicPr>
            <a:picLocks noChangeAspect="1"/>
          </p:cNvPicPr>
          <p:nvPr/>
        </p:nvPicPr>
        <p:blipFill>
          <a:blip r:embed="rId2"/>
          <a:stretch>
            <a:fillRect/>
          </a:stretch>
        </p:blipFill>
        <p:spPr>
          <a:xfrm>
            <a:off x="2787650" y="139700"/>
            <a:ext cx="11279505" cy="10006965"/>
          </a:xfrm>
          <a:prstGeom prst="rect">
            <a:avLst/>
          </a:prstGeom>
        </p:spPr>
      </p:pic>
      <p:pic>
        <p:nvPicPr>
          <p:cNvPr id="2" name="object 2"/>
          <p:cNvPicPr/>
          <p:nvPr/>
        </p:nvPicPr>
        <p:blipFill>
          <a:blip r:embed="rId3" cstate="print"/>
          <a:stretch>
            <a:fillRect/>
          </a:stretch>
        </p:blipFill>
        <p:spPr>
          <a:xfrm>
            <a:off x="11851454" y="7841682"/>
            <a:ext cx="3267074" cy="2445317"/>
          </a:xfrm>
          <a:prstGeom prst="rect">
            <a:avLst/>
          </a:prstGeom>
        </p:spPr>
      </p:pic>
      <p:pic>
        <p:nvPicPr>
          <p:cNvPr id="3" name="object 3"/>
          <p:cNvPicPr/>
          <p:nvPr/>
        </p:nvPicPr>
        <p:blipFill>
          <a:blip r:embed="rId4" cstate="print"/>
          <a:stretch>
            <a:fillRect/>
          </a:stretch>
        </p:blipFill>
        <p:spPr>
          <a:xfrm>
            <a:off x="6211736" y="7515948"/>
            <a:ext cx="2696078" cy="2490620"/>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5" cstate="print"/>
            <a:stretch>
              <a:fillRect/>
            </a:stretch>
          </p:blipFill>
          <p:spPr>
            <a:xfrm>
              <a:off x="0" y="6861916"/>
              <a:ext cx="3024321" cy="3148383"/>
            </a:xfrm>
            <a:prstGeom prst="rect">
              <a:avLst/>
            </a:prstGeom>
          </p:spPr>
        </p:pic>
        <p:pic>
          <p:nvPicPr>
            <p:cNvPr id="12" name="object 12"/>
            <p:cNvPicPr/>
            <p:nvPr/>
          </p:nvPicPr>
          <p:blipFill>
            <a:blip r:embed="rId6" cstate="print"/>
            <a:stretch>
              <a:fillRect/>
            </a:stretch>
          </p:blipFill>
          <p:spPr>
            <a:xfrm>
              <a:off x="14464165" y="499544"/>
              <a:ext cx="2295524" cy="1990724"/>
            </a:xfrm>
            <a:prstGeom prst="rect">
              <a:avLst/>
            </a:prstGeom>
          </p:spPr>
        </p:pic>
        <p:pic>
          <p:nvPicPr>
            <p:cNvPr id="13" name="object 13"/>
            <p:cNvPicPr/>
            <p:nvPr/>
          </p:nvPicPr>
          <p:blipFill>
            <a:blip r:embed="rId7"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甘特</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图</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638655" y="873823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pic>
        <p:nvPicPr>
          <p:cNvPr id="4" name="图片 3" descr="04499b4498627cf96e04a775adb0e65"/>
          <p:cNvPicPr>
            <a:picLocks noChangeAspect="1"/>
          </p:cNvPicPr>
          <p:nvPr/>
        </p:nvPicPr>
        <p:blipFill>
          <a:blip r:embed="rId9"/>
          <a:stretch>
            <a:fillRect/>
          </a:stretch>
        </p:blipFill>
        <p:spPr>
          <a:xfrm>
            <a:off x="3168650" y="-90170"/>
            <a:ext cx="9507855" cy="10096500"/>
          </a:xfrm>
          <a:prstGeom prst="rect">
            <a:avLst/>
          </a:prstGeom>
        </p:spPr>
      </p:pic>
      <p:sp>
        <p:nvSpPr>
          <p:cNvPr id="14" name="文本框 99"/>
          <p:cNvSpPr txBox="1"/>
          <p:nvPr/>
        </p:nvSpPr>
        <p:spPr>
          <a:xfrm>
            <a:off x="14293850" y="5000625"/>
            <a:ext cx="3858260" cy="2861310"/>
          </a:xfrm>
          <a:prstGeom prst="rect">
            <a:avLst/>
          </a:prstGeom>
          <a:noFill/>
          <a:ln w="9525">
            <a:noFill/>
          </a:ln>
        </p:spPr>
        <p:txBody>
          <a:bodyPr wrap="square">
            <a:spAutoFit/>
          </a:bodyPr>
          <a:lstStyle/>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object 10"/>
          <p:cNvGrpSpPr/>
          <p:nvPr/>
        </p:nvGrpSpPr>
        <p:grpSpPr>
          <a:xfrm>
            <a:off x="0" y="0"/>
            <a:ext cx="16760190" cy="10010775"/>
            <a:chOff x="0" y="0"/>
            <a:chExt cx="16760190" cy="10010775"/>
          </a:xfrm>
        </p:grpSpPr>
        <p:pic>
          <p:nvPicPr>
            <p:cNvPr id="11" name="object 11"/>
            <p:cNvPicPr/>
            <p:nvPr/>
          </p:nvPicPr>
          <p:blipFill>
            <a:blip r:embed="rId2" cstate="print"/>
            <a:stretch>
              <a:fillRect/>
            </a:stretch>
          </p:blipFill>
          <p:spPr>
            <a:xfrm>
              <a:off x="0" y="6861916"/>
              <a:ext cx="3024321" cy="3148383"/>
            </a:xfrm>
            <a:prstGeom prst="rect">
              <a:avLst/>
            </a:prstGeom>
          </p:spPr>
        </p:pic>
        <p:pic>
          <p:nvPicPr>
            <p:cNvPr id="12" name="object 12"/>
            <p:cNvPicPr/>
            <p:nvPr/>
          </p:nvPicPr>
          <p:blipFill>
            <a:blip r:embed="rId3" cstate="print"/>
            <a:stretch>
              <a:fillRect/>
            </a:stretch>
          </p:blipFill>
          <p:spPr>
            <a:xfrm>
              <a:off x="14464165" y="499544"/>
              <a:ext cx="2295524" cy="1990724"/>
            </a:xfrm>
            <a:prstGeom prst="rect">
              <a:avLst/>
            </a:prstGeom>
          </p:spPr>
        </p:pic>
        <p:pic>
          <p:nvPicPr>
            <p:cNvPr id="13" name="object 13"/>
            <p:cNvPicPr/>
            <p:nvPr/>
          </p:nvPicPr>
          <p:blipFill>
            <a:blip r:embed="rId4"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网络图（里程碑事件</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464030" y="870648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p>
        </p:txBody>
      </p:sp>
      <p:sp>
        <p:nvSpPr>
          <p:cNvPr id="4" name="文本框 99"/>
          <p:cNvSpPr txBox="1"/>
          <p:nvPr/>
        </p:nvSpPr>
        <p:spPr>
          <a:xfrm>
            <a:off x="14293850" y="5000625"/>
            <a:ext cx="3858260" cy="2861310"/>
          </a:xfrm>
          <a:prstGeom prst="rect">
            <a:avLst/>
          </a:prstGeom>
          <a:noFill/>
          <a:ln w="9525">
            <a:noFill/>
          </a:ln>
        </p:spPr>
        <p:txBody>
          <a:bodyPr wrap="square">
            <a:spAutoFit/>
          </a:bodyPr>
          <a:lstStyle/>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6" name="图片 5" descr="7cac8cf8f0f803b1f6706731a0ee122"/>
          <p:cNvPicPr>
            <a:picLocks noChangeAspect="1"/>
          </p:cNvPicPr>
          <p:nvPr/>
        </p:nvPicPr>
        <p:blipFill>
          <a:blip r:embed="rId6"/>
          <a:stretch>
            <a:fillRect/>
          </a:stretch>
        </p:blipFill>
        <p:spPr>
          <a:xfrm>
            <a:off x="609600" y="1706880"/>
            <a:ext cx="17362170" cy="6778625"/>
          </a:xfrm>
          <a:prstGeom prst="rect">
            <a:avLst/>
          </a:prstGeom>
        </p:spPr>
      </p:pic>
      <p:pic>
        <p:nvPicPr>
          <p:cNvPr id="8" name="图片 7" descr="446c34c8ba3ab243e3a7b3dd373af7a"/>
          <p:cNvPicPr>
            <a:picLocks noChangeAspect="1"/>
          </p:cNvPicPr>
          <p:nvPr/>
        </p:nvPicPr>
        <p:blipFill>
          <a:blip r:embed="rId7"/>
          <a:stretch>
            <a:fillRect/>
          </a:stretch>
        </p:blipFill>
        <p:spPr>
          <a:xfrm>
            <a:off x="357505" y="1706880"/>
            <a:ext cx="18312765" cy="71494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7611"/>
            <a:ext cx="18288000" cy="8349615"/>
            <a:chOff x="0" y="1937611"/>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730250" y="816426"/>
            <a:ext cx="5502910" cy="794385"/>
          </a:xfrm>
          <a:prstGeom prst="rect">
            <a:avLst/>
          </a:prstGeom>
        </p:spPr>
        <p:txBody>
          <a:bodyPr vert="horz" wrap="square" lIns="0" tIns="34290" rIns="0" bIns="0" rtlCol="0">
            <a:spAutoFit/>
          </a:bodyPr>
          <a:lstStyle/>
          <a:p>
            <a:pPr marL="12700" marR="5080">
              <a:lnSpc>
                <a:spcPts val="5930"/>
              </a:lnSpc>
              <a:spcBef>
                <a:spcPts val="270"/>
              </a:spcBef>
            </a:pPr>
            <a:r>
              <a:rPr lang="en-US" altLang="zh-CN" sz="6000" b="1">
                <a:latin typeface="华文中宋" panose="02010600040101010101" pitchFamily="2" charset="-122"/>
                <a:ea typeface="华文中宋" panose="02010600040101010101" pitchFamily="2" charset="-122"/>
                <a:cs typeface="华文中宋" panose="02010600040101010101" pitchFamily="2" charset="-122"/>
              </a:rPr>
              <a:t>5</a:t>
            </a:r>
            <a:r>
              <a:rPr lang="zh-CN" altLang="en-US" sz="6000" b="1">
                <a:latin typeface="华文中宋" panose="02010600040101010101" pitchFamily="2" charset="-122"/>
                <a:ea typeface="华文中宋" panose="02010600040101010101" pitchFamily="2" charset="-122"/>
                <a:cs typeface="华文中宋" panose="02010600040101010101" pitchFamily="2" charset="-122"/>
              </a:rPr>
              <a:t>专项子计划</a:t>
            </a: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3" cstate="print"/>
            <a:stretch>
              <a:fillRect/>
            </a:stretch>
          </p:blipFill>
          <p:spPr>
            <a:xfrm>
              <a:off x="16088257" y="275724"/>
              <a:ext cx="2199742" cy="1876424"/>
            </a:xfrm>
            <a:prstGeom prst="rect">
              <a:avLst/>
            </a:prstGeom>
          </p:spPr>
        </p:pic>
        <p:pic>
          <p:nvPicPr>
            <p:cNvPr id="9" name="object 9"/>
            <p:cNvPicPr/>
            <p:nvPr/>
          </p:nvPicPr>
          <p:blipFill>
            <a:blip r:embed="rId4" cstate="print"/>
            <a:stretch>
              <a:fillRect/>
            </a:stretch>
          </p:blipFill>
          <p:spPr>
            <a:xfrm>
              <a:off x="10145981" y="8756427"/>
              <a:ext cx="3495674" cy="1530571"/>
            </a:xfrm>
            <a:prstGeom prst="rect">
              <a:avLst/>
            </a:prstGeom>
          </p:spPr>
        </p:pic>
        <p:pic>
          <p:nvPicPr>
            <p:cNvPr id="10" name="object 10"/>
            <p:cNvPicPr/>
            <p:nvPr/>
          </p:nvPicPr>
          <p:blipFill>
            <a:blip r:embed="rId5" cstate="print"/>
            <a:stretch>
              <a:fillRect/>
            </a:stretch>
          </p:blipFill>
          <p:spPr>
            <a:xfrm>
              <a:off x="15238581" y="8091725"/>
              <a:ext cx="1790699" cy="1714499"/>
            </a:xfrm>
            <a:prstGeom prst="rect">
              <a:avLst/>
            </a:prstGeom>
          </p:spPr>
        </p:pic>
        <p:pic>
          <p:nvPicPr>
            <p:cNvPr id="11" name="object 11"/>
            <p:cNvPicPr/>
            <p:nvPr/>
          </p:nvPicPr>
          <p:blipFill>
            <a:blip r:embed="rId6" cstate="print"/>
            <a:stretch>
              <a:fillRect/>
            </a:stretch>
          </p:blipFill>
          <p:spPr>
            <a:xfrm>
              <a:off x="11709627" y="275689"/>
              <a:ext cx="2299257" cy="2399370"/>
            </a:xfrm>
            <a:prstGeom prst="rect">
              <a:avLst/>
            </a:prstGeom>
          </p:spPr>
        </p:pic>
      </p:grpSp>
      <p:sp>
        <p:nvSpPr>
          <p:cNvPr id="19" name="object 22"/>
          <p:cNvSpPr txBox="1"/>
          <p:nvPr/>
        </p:nvSpPr>
        <p:spPr>
          <a:xfrm>
            <a:off x="599867" y="2876550"/>
            <a:ext cx="8100694" cy="5080000"/>
          </a:xfrm>
          <a:prstGeom prst="rect">
            <a:avLst/>
          </a:prstGeom>
          <a:noFill/>
          <a:ln w="9525">
            <a:noFill/>
          </a:ln>
        </p:spPr>
        <p:txBody>
          <a:bodyPr wrap="square" lIns="0" tIns="93980" rIns="0" bIns="0" anchor="t">
            <a:spAutoFit/>
          </a:bodyPr>
          <a:lstStyle/>
          <a:p>
            <a:pPr marL="12700">
              <a:lnSpc>
                <a:spcPct val="150000"/>
              </a:lnSpc>
            </a:pPr>
            <a:r>
              <a:rPr lang="en-US" altLang="zh-CN" sz="3600" dirty="0">
                <a:latin typeface="华文中宋" panose="02010600040101010101" pitchFamily="2" charset="-122"/>
                <a:ea typeface="华文中宋" panose="02010600040101010101" pitchFamily="2" charset="-122"/>
              </a:rPr>
              <a:t>范围管理计划		</a:t>
            </a:r>
            <a:r>
              <a:rPr lang="zh-CN" altLang="en-US" sz="3600" dirty="0">
                <a:latin typeface="华文中宋" panose="02010600040101010101" pitchFamily="2" charset="-122"/>
                <a:ea typeface="华文中宋" panose="02010600040101010101" pitchFamily="2" charset="-122"/>
              </a:rPr>
              <a:t>时间管理计划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r>
              <a:rPr lang="en-US" altLang="zh-CN" sz="3600" dirty="0">
                <a:latin typeface="华文中宋" panose="02010600040101010101" pitchFamily="2" charset="-122"/>
                <a:ea typeface="华文中宋" panose="02010600040101010101" pitchFamily="2" charset="-122"/>
              </a:rPr>
              <a:t>成本管理计划		质量管理计划</a:t>
            </a:r>
          </a:p>
          <a:p>
            <a:pPr marL="12700">
              <a:lnSpc>
                <a:spcPct val="150000"/>
              </a:lnSpc>
            </a:pPr>
            <a:r>
              <a:rPr lang="en-US" altLang="zh-CN" sz="3600" dirty="0">
                <a:latin typeface="华文中宋" panose="02010600040101010101" pitchFamily="2" charset="-122"/>
                <a:ea typeface="华文中宋" panose="02010600040101010101" pitchFamily="2" charset="-122"/>
              </a:rPr>
              <a:t>人力资源管理计划	</a:t>
            </a:r>
            <a:r>
              <a:rPr lang="zh-CN" altLang="en-US" sz="3600" dirty="0">
                <a:latin typeface="华文中宋" panose="02010600040101010101" pitchFamily="2" charset="-122"/>
                <a:ea typeface="华文中宋" panose="02010600040101010101" pitchFamily="2" charset="-122"/>
              </a:rPr>
              <a:t>沟通</a:t>
            </a:r>
            <a:r>
              <a:rPr lang="en-US" altLang="zh-CN" sz="3600" dirty="0">
                <a:latin typeface="华文中宋" panose="02010600040101010101" pitchFamily="2" charset="-122"/>
                <a:ea typeface="华文中宋" panose="02010600040101010101" pitchFamily="2" charset="-122"/>
              </a:rPr>
              <a:t>管理计划</a:t>
            </a:r>
          </a:p>
          <a:p>
            <a:pPr marL="12700">
              <a:lnSpc>
                <a:spcPct val="150000"/>
              </a:lnSpc>
            </a:pPr>
            <a:r>
              <a:rPr lang="zh-CN" altLang="en-US" sz="3600" dirty="0">
                <a:latin typeface="华文中宋" panose="02010600040101010101" pitchFamily="2" charset="-122"/>
                <a:ea typeface="华文中宋" panose="02010600040101010101" pitchFamily="2" charset="-122"/>
              </a:rPr>
              <a:t>风险管理计划</a:t>
            </a:r>
            <a:r>
              <a:rPr lang="en-US" altLang="zh-CN" sz="3600" dirty="0">
                <a:latin typeface="华文中宋" panose="02010600040101010101" pitchFamily="2" charset="-122"/>
                <a:ea typeface="华文中宋" panose="02010600040101010101" pitchFamily="2" charset="-122"/>
              </a:rPr>
              <a:t>		配置管理计划</a:t>
            </a:r>
          </a:p>
          <a:p>
            <a:pPr marL="12700">
              <a:lnSpc>
                <a:spcPct val="150000"/>
              </a:lnSpc>
            </a:pPr>
            <a:r>
              <a:rPr lang="zh-CN" altLang="en-US" sz="3600" dirty="0">
                <a:latin typeface="华文中宋" panose="02010600040101010101" pitchFamily="2" charset="-122"/>
                <a:ea typeface="华文中宋" panose="02010600040101010101" pitchFamily="2" charset="-122"/>
              </a:rPr>
              <a:t>采购管理计划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endParaRPr lang="en-US" altLang="zh-CN" sz="3600"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13955078" y="8810625"/>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23" name="object 18"/>
          <p:cNvSpPr txBox="1"/>
          <p:nvPr/>
        </p:nvSpPr>
        <p:spPr>
          <a:xfrm>
            <a:off x="471488" y="225425"/>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图</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8810788"/>
            <a:ext cx="3119718" cy="1705855"/>
          </a:xfrm>
          <a:prstGeom prst="rect">
            <a:avLst/>
          </a:prstGeom>
        </p:spPr>
      </p:pic>
      <p:pic>
        <p:nvPicPr>
          <p:cNvPr id="2" name="图片 -2147482581" descr="“享学”APP需求工程 (1)"/>
          <p:cNvPicPr>
            <a:picLocks noChangeAspect="1"/>
          </p:cNvPicPr>
          <p:nvPr/>
        </p:nvPicPr>
        <p:blipFill>
          <a:blip r:embed="rId3"/>
          <a:stretch>
            <a:fillRect/>
          </a:stretch>
        </p:blipFill>
        <p:spPr>
          <a:xfrm>
            <a:off x="3117850" y="323850"/>
            <a:ext cx="6913245" cy="9639300"/>
          </a:xfrm>
          <a:prstGeom prst="rect">
            <a:avLst/>
          </a:prstGeom>
          <a:noFill/>
          <a:ln w="9525">
            <a:noFill/>
          </a:ln>
        </p:spPr>
      </p:pic>
      <p:pic>
        <p:nvPicPr>
          <p:cNvPr id="6" name="图片 -2147482581" descr="“享学”APP需求工程 (1)"/>
          <p:cNvPicPr>
            <a:picLocks noChangeAspect="1"/>
          </p:cNvPicPr>
          <p:nvPr/>
        </p:nvPicPr>
        <p:blipFill>
          <a:blip r:embed="rId3"/>
          <a:srcRect r="1809" b="63439"/>
          <a:stretch>
            <a:fillRect/>
          </a:stretch>
        </p:blipFill>
        <p:spPr>
          <a:xfrm>
            <a:off x="3276600" y="225425"/>
            <a:ext cx="14215745" cy="7380605"/>
          </a:xfrm>
          <a:prstGeom prst="roundRect">
            <a:avLst/>
          </a:prstGeom>
          <a:noFill/>
          <a:ln w="9525">
            <a:noFill/>
          </a:ln>
        </p:spPr>
      </p:pic>
      <p:pic>
        <p:nvPicPr>
          <p:cNvPr id="8" name="图片 -2147482581" descr="“享学”APP需求工程 (1)"/>
          <p:cNvPicPr>
            <a:picLocks noChangeAspect="1"/>
          </p:cNvPicPr>
          <p:nvPr/>
        </p:nvPicPr>
        <p:blipFill>
          <a:blip r:embed="rId3"/>
          <a:srcRect l="11785" t="30402" r="20639" b="1976"/>
          <a:stretch>
            <a:fillRect/>
          </a:stretch>
        </p:blipFill>
        <p:spPr>
          <a:xfrm>
            <a:off x="4573905" y="12700"/>
            <a:ext cx="7354570" cy="10261600"/>
          </a:xfrm>
          <a:prstGeom prst="round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2" cstate="print"/>
          <a:stretch>
            <a:fillRect/>
          </a:stretch>
        </p:blipFill>
        <p:spPr>
          <a:xfrm rot="15120000">
            <a:off x="14740704" y="71380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object 11"/>
          <p:cNvPicPr/>
          <p:nvPr/>
        </p:nvPicPr>
        <p:blipFill>
          <a:blip r:embed="rId3"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项目组织结构</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1851454" y="7841682"/>
            <a:ext cx="3267074" cy="2445317"/>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8" name="object 18"/>
          <p:cNvSpPr txBox="1"/>
          <p:nvPr/>
        </p:nvSpPr>
        <p:spPr>
          <a:xfrm>
            <a:off x="13987780" y="8836025"/>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345" y="8761258"/>
            <a:ext cx="3119718" cy="1705855"/>
          </a:xfrm>
          <a:prstGeom prst="rect">
            <a:avLst/>
          </a:prstGeom>
        </p:spPr>
      </p:pic>
      <p:sp>
        <p:nvSpPr>
          <p:cNvPr id="14" name="object 18"/>
          <p:cNvSpPr txBox="1"/>
          <p:nvPr/>
        </p:nvSpPr>
        <p:spPr>
          <a:xfrm>
            <a:off x="347028" y="130175"/>
            <a:ext cx="6929438" cy="1630045"/>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任务</a:t>
            </a:r>
          </a:p>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输入输出</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6" name="表格 5"/>
          <p:cNvGraphicFramePr/>
          <p:nvPr>
            <p:custDataLst>
              <p:tags r:id="rId1"/>
            </p:custDataLst>
          </p:nvPr>
        </p:nvGraphicFramePr>
        <p:xfrm>
          <a:off x="3340100" y="234124"/>
          <a:ext cx="10332085" cy="9768205"/>
        </p:xfrm>
        <a:graphic>
          <a:graphicData uri="http://schemas.openxmlformats.org/drawingml/2006/table">
            <a:tbl>
              <a:tblPr firstRow="1" bandRow="1">
                <a:tableStyleId>{5C22544A-7EE6-4342-B048-85BDC9FD1C3A}</a:tableStyleId>
              </a:tblPr>
              <a:tblGrid>
                <a:gridCol w="3827145"/>
                <a:gridCol w="2368550"/>
                <a:gridCol w="2132965"/>
                <a:gridCol w="2003425"/>
              </a:tblGrid>
              <a:tr h="596265">
                <a:tc>
                  <a:txBody>
                    <a:bodyPr/>
                    <a:lstStyle/>
                    <a:p>
                      <a:pPr indent="0" algn="l">
                        <a:buNone/>
                      </a:pPr>
                      <a:r>
                        <a:rPr lang="zh-CN" sz="1800" b="1">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WBS任务</a:t>
                      </a:r>
                      <a:endParaRPr lang="zh-CN" altLang="en-US" sz="1800" b="1">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a:noFill/>
                    </a:lnR>
                    <a:lnT>
                      <a:noFill/>
                    </a:lnT>
                    <a:lnB>
                      <a:noFill/>
                    </a:lnB>
                    <a:lnTlToBr>
                      <a:noFill/>
                    </a:lnTlToBr>
                    <a:lnBlToTr>
                      <a:noFill/>
                    </a:lnBlToTr>
                    <a:solidFill>
                      <a:srgbClr val="595959"/>
                    </a:solidFill>
                  </a:tcPr>
                </a:tc>
                <a:tc>
                  <a:txBody>
                    <a:bodyPr/>
                    <a:lstStyle/>
                    <a:p>
                      <a:pPr indent="0" algn="l">
                        <a:buNone/>
                      </a:pPr>
                      <a:r>
                        <a:rPr lang="zh-CN" sz="1800" b="1">
                          <a:solidFill>
                            <a:srgbClr val="FFFFFF"/>
                          </a:solidFill>
                          <a:latin typeface="华文中宋" panose="02010600040101010101" pitchFamily="2" charset="-122"/>
                          <a:ea typeface="华文中宋" panose="02010600040101010101" pitchFamily="2" charset="-122"/>
                        </a:rPr>
                        <a:t>说明</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anchor="ctr">
                    <a:lnL>
                      <a:noFill/>
                    </a:lnL>
                    <a:lnR>
                      <a:noFill/>
                    </a:lnR>
                    <a:lnT>
                      <a:noFill/>
                    </a:lnT>
                    <a:lnB>
                      <a:noFill/>
                    </a:lnB>
                    <a:lnTlToBr>
                      <a:noFill/>
                    </a:lnTlToBr>
                    <a:lnBlToTr>
                      <a:noFill/>
                    </a:lnBlToTr>
                    <a:solidFill>
                      <a:srgbClr val="E34D4D"/>
                    </a:solidFill>
                  </a:tcPr>
                </a:tc>
                <a:tc>
                  <a:txBody>
                    <a:bodyPr/>
                    <a:lstStyle/>
                    <a:p>
                      <a:pPr indent="0" algn="l">
                        <a:buNone/>
                      </a:pPr>
                      <a:r>
                        <a:rPr lang="zh-CN" sz="1800" b="1">
                          <a:solidFill>
                            <a:srgbClr val="FFFFFF"/>
                          </a:solidFill>
                          <a:latin typeface="华文中宋" panose="02010600040101010101" pitchFamily="2" charset="-122"/>
                          <a:ea typeface="华文中宋" panose="02010600040101010101" pitchFamily="2" charset="-122"/>
                        </a:rPr>
                        <a:t>输入</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anchor="ctr">
                    <a:lnL>
                      <a:noFill/>
                    </a:lnL>
                    <a:lnR>
                      <a:noFill/>
                    </a:lnR>
                    <a:lnT>
                      <a:noFill/>
                    </a:lnT>
                    <a:lnB>
                      <a:noFill/>
                    </a:lnB>
                    <a:lnTlToBr>
                      <a:noFill/>
                    </a:lnTlToBr>
                    <a:lnBlToTr>
                      <a:noFill/>
                    </a:lnBlToTr>
                    <a:solidFill>
                      <a:srgbClr val="E67A4A"/>
                    </a:solidFill>
                  </a:tcPr>
                </a:tc>
                <a:tc>
                  <a:txBody>
                    <a:bodyPr/>
                    <a:lstStyle/>
                    <a:p>
                      <a:pPr indent="0" algn="l">
                        <a:buNone/>
                      </a:pPr>
                      <a:r>
                        <a:rPr lang="zh-CN" sz="1800" b="1">
                          <a:solidFill>
                            <a:srgbClr val="FFFFFF"/>
                          </a:solidFill>
                          <a:latin typeface="华文中宋" panose="02010600040101010101" pitchFamily="2" charset="-122"/>
                          <a:ea typeface="华文中宋" panose="02010600040101010101" pitchFamily="2" charset="-122"/>
                        </a:rPr>
                        <a:t>输出</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anchor="ctr">
                    <a:lnL>
                      <a:noFill/>
                    </a:lnL>
                    <a:lnR>
                      <a:noFill/>
                    </a:lnR>
                    <a:lnT>
                      <a:noFill/>
                    </a:lnT>
                    <a:lnB>
                      <a:noFill/>
                    </a:lnB>
                    <a:lnTlToBr>
                      <a:noFill/>
                    </a:lnTlToBr>
                    <a:lnBlToTr>
                      <a:noFill/>
                    </a:lnBlToTr>
                    <a:solidFill>
                      <a:srgbClr val="ECAF40"/>
                    </a:solidFill>
                  </a:tcPr>
                </a:tc>
              </a:tr>
              <a:tr h="594360">
                <a:tc>
                  <a:txBody>
                    <a:bodyPr/>
                    <a:lstStyle/>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1项目启动</a:t>
                      </a:r>
                      <a:r>
                        <a:rPr 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a:t>
                      </a:r>
                      <a:endParaRPr lang="en-US"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36449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1.1确定小组成员</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里程碑事件</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小组成员</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分组信息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62103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1.2确定小组课题</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确定选题</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课题选择</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项目类型和开发方向</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622935">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1.3项目章程</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在规定日期内完成项目章程</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项目章程模板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《项目章程》</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89027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1.4编写可行性分析</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研究项目的具体可行性</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包含技术可行性、经济可行性等文档信息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《可行性分析报告》</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621665">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1.5LOGO设计</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为团队和项目制作LOGO</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项目理念</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rPr>
                        <a:t>LOGO</a:t>
                      </a: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539750">
                <a:tc>
                  <a:txBody>
                    <a:bodyPr/>
                    <a:lstStyle/>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2项目执行</a:t>
                      </a:r>
                      <a:endParaRPr lang="zh-CN"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626745">
                <a:tc>
                  <a:txBody>
                    <a:bodyPr/>
                    <a:lstStyle/>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2.1需求工程项目计划</a:t>
                      </a:r>
                      <a:endParaRPr lang="zh-CN"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在规定日期内完成需求工程项目计划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需求工程项目计划模板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《需求工程项目计划》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87249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2.1.1专项子计划（范围、成本、质量、风险、人力资源、配置等</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丰富需求工程项目计划内容，更好的了解客户需求</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各项子计划对应的需求信息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专项子计划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890905">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2.1.2WBS图及输入输出</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明确当前阶段任务详细信息，梳理里程碑事件发生脉络</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任务分配信息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WBS图及任务表</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62103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2.2.3甘特图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为每项任务划分清楚的时间等</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WBS图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甘特图</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62357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2.2.4OBS图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描绘清晰的组织结构图</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主要参与人员角色与职责</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OBS图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2F2F2"/>
                    </a:solidFill>
                  </a:tcPr>
                </a:tc>
              </a:tr>
              <a:tr h="622300">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2.2.5PPT制作</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用于宣讲</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上述所有文档、图表</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PPT终稿</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anchor="ctr">
                    <a:lnL w="6350">
                      <a:solidFill>
                        <a:srgbClr val="D9D9D9"/>
                      </a:solidFill>
                      <a:prstDash val="solid"/>
                    </a:lnL>
                    <a:lnR>
                      <a:noFill/>
                    </a:lnR>
                    <a:lnT>
                      <a:noFill/>
                    </a:lnT>
                    <a:lnB>
                      <a:noFill/>
                    </a:lnB>
                    <a:lnTlToBr>
                      <a:noFill/>
                    </a:lnTlToBr>
                    <a:lnBlToTr>
                      <a:noFill/>
                    </a:lnBlToTr>
                    <a:solidFill>
                      <a:srgbClr val="FFFFFF"/>
                    </a:solidFill>
                  </a:tcPr>
                </a:tc>
              </a:tr>
              <a:tr h="651510">
                <a:tc>
                  <a:txBody>
                    <a:bodyPr/>
                    <a:lstStyle/>
                    <a:p>
                      <a:pPr indent="0" algn="l">
                        <a:buNone/>
                      </a:pPr>
                      <a:r>
                        <a:rPr lang="zh-CN" sz="1800" b="1">
                          <a:solidFill>
                            <a:srgbClr val="404040"/>
                          </a:solidFill>
                          <a:latin typeface="华文中宋" panose="02010600040101010101" pitchFamily="2" charset="-122"/>
                          <a:ea typeface="华文中宋" panose="02010600040101010101" pitchFamily="2" charset="-122"/>
                        </a:rPr>
                        <a:t>需求工程项目计划终稿</a:t>
                      </a:r>
                      <a:endParaRPr lang="zh-CN" altLang="en-US" sz="1800" b="1">
                        <a:solidFill>
                          <a:srgbClr val="404040"/>
                        </a:solidFill>
                        <a:latin typeface="华文中宋" panose="02010600040101010101" pitchFamily="2" charset="-122"/>
                        <a:ea typeface="华文中宋" panose="02010600040101010101" pitchFamily="2" charset="-122"/>
                      </a:endParaRPr>
                    </a:p>
                  </a:txBody>
                  <a:tcPr marL="12700" marR="12700" marT="12700"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里程碑事件，确定需求工程项目终稿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项目计划初稿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lstStyle/>
                    <a:p>
                      <a:pPr indent="0" algn="l">
                        <a:buNone/>
                      </a:pPr>
                      <a:r>
                        <a:rPr lang="zh-CN" sz="1800" b="0">
                          <a:solidFill>
                            <a:srgbClr val="404040"/>
                          </a:solidFill>
                          <a:latin typeface="华文中宋" panose="02010600040101010101" pitchFamily="2" charset="-122"/>
                          <a:ea typeface="华文中宋" panose="02010600040101010101" pitchFamily="2" charset="-122"/>
                        </a:rPr>
                        <a:t>项目计划终稿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anchor="ctr">
                    <a:lnL w="635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sp>
        <p:nvSpPr>
          <p:cNvPr id="8" name="文本框 99"/>
          <p:cNvSpPr txBox="1"/>
          <p:nvPr/>
        </p:nvSpPr>
        <p:spPr>
          <a:xfrm>
            <a:off x="14293850" y="5000625"/>
            <a:ext cx="3858260" cy="2306955"/>
          </a:xfrm>
          <a:prstGeom prst="rect">
            <a:avLst/>
          </a:prstGeom>
          <a:noFill/>
          <a:ln w="9525">
            <a:noFill/>
          </a:ln>
        </p:spPr>
        <p:txBody>
          <a:bodyPr wrap="square">
            <a:spAutoFit/>
          </a:bodyPr>
          <a:lstStyle/>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en-US" alt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任务</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4" cstate="print"/>
          <a:stretch>
            <a:fillRect/>
          </a:stretch>
        </p:blipFill>
        <p:spPr>
          <a:xfrm rot="15960000">
            <a:off x="15014389" y="78111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object 11"/>
          <p:cNvPicPr/>
          <p:nvPr/>
        </p:nvPicPr>
        <p:blipFill>
          <a:blip r:embed="rId5"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角色和职责（列举）</a:t>
            </a:r>
            <a:endParaRPr lang="en-US" alt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00" name="文本框 99"/>
          <p:cNvSpPr txBox="1"/>
          <p:nvPr/>
        </p:nvSpPr>
        <p:spPr>
          <a:xfrm>
            <a:off x="428625" y="1839595"/>
            <a:ext cx="15335250" cy="2214880"/>
          </a:xfrm>
          <a:prstGeom prst="rect">
            <a:avLst/>
          </a:prstGeom>
          <a:noFill/>
          <a:ln w="9525">
            <a:noFill/>
          </a:ln>
        </p:spPr>
        <p:txBody>
          <a:bodyPr wrap="square">
            <a:spAutoFit/>
          </a:bodyPr>
          <a:lstStyle/>
          <a:p>
            <a:pPr indent="0">
              <a:lnSpc>
                <a:spcPct val="150000"/>
              </a:lnSpc>
            </a:pPr>
            <a:r>
              <a:rPr lang="zh-CN" sz="3600" b="1">
                <a:latin typeface="华文中宋" panose="02010600040101010101" pitchFamily="2" charset="-122"/>
                <a:ea typeface="华文中宋" panose="02010600040101010101" pitchFamily="2" charset="-122"/>
              </a:rPr>
              <a:t>客户经理</a:t>
            </a:r>
          </a:p>
          <a:p>
            <a:pPr indent="0">
              <a:lnSpc>
                <a:spcPct val="150000"/>
              </a:lnSpc>
            </a:pPr>
            <a:r>
              <a:rPr lang="zh-CN" sz="2800" b="0">
                <a:latin typeface="华文中宋" panose="02010600040101010101" pitchFamily="2" charset="-122"/>
                <a:ea typeface="华文中宋" panose="02010600040101010101" pitchFamily="2" charset="-122"/>
              </a:rPr>
              <a:t>职责：负责与客户进行不定期的沟通交流，收集并整理客户的最新需求，及时反馈给团队人员。同时也负责后续项目完成后与客户对接，承担一定的客户培训工作。</a:t>
            </a:r>
          </a:p>
        </p:txBody>
      </p:sp>
      <p:graphicFrame>
        <p:nvGraphicFramePr>
          <p:cNvPr id="2" name="表格 1"/>
          <p:cNvGraphicFramePr/>
          <p:nvPr>
            <p:custDataLst>
              <p:tags r:id="rId1"/>
            </p:custDataLst>
          </p:nvPr>
        </p:nvGraphicFramePr>
        <p:xfrm>
          <a:off x="508000" y="4471670"/>
          <a:ext cx="12226925" cy="4188460"/>
        </p:xfrm>
        <a:graphic>
          <a:graphicData uri="http://schemas.openxmlformats.org/drawingml/2006/table">
            <a:tbl>
              <a:tblPr firstRow="1" bandRow="1">
                <a:tableStyleId>{5940675A-B579-460E-94D1-54222C63F5DA}</a:tableStyleId>
              </a:tblPr>
              <a:tblGrid>
                <a:gridCol w="1398905"/>
                <a:gridCol w="1515745"/>
                <a:gridCol w="2489835"/>
                <a:gridCol w="3879850"/>
                <a:gridCol w="2942590"/>
              </a:tblGrid>
              <a:tr h="1040765">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姓名</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联系方式</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altLang="zh-CN" sz="2400" b="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能力说明</a:t>
                      </a:r>
                    </a:p>
                  </a:txBody>
                  <a:tcPr marL="68580" marR="68580" marT="0" marB="0" anchor="ctr">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31476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客户经理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9050" cap="rnd">
                      <a:solidFill>
                        <a:srgbClr val="1784C7"/>
                      </a:solidFill>
                      <a:prstDash val="solid"/>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班级：软工1903学号：31901192</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微信：sfy1374126063</a:t>
                      </a:r>
                    </a:p>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邮箱：31901192@stu.zucc.edu.cn</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有良好的沟通能力，善于分析总结客户需求。</a:t>
                      </a:r>
                    </a:p>
                  </a:txBody>
                  <a:tcPr marL="68580" marR="68580" marT="0" marB="0" anchor="ctr">
                    <a:lnL w="3175">
                      <a:solidFill>
                        <a:srgbClr val="1784C7"/>
                      </a:solidFill>
                      <a:prstDash val="dot"/>
                    </a:lnL>
                    <a:lnR w="19050" cap="rnd">
                      <a:solidFill>
                        <a:srgbClr val="1784C7"/>
                      </a:solidFill>
                      <a:prstDash val="solid"/>
                    </a:lnR>
                    <a:lnT w="19050">
                      <a:solidFill>
                        <a:srgbClr val="1784C7"/>
                      </a:solidFill>
                      <a:prstDash val="solid"/>
                    </a:lnT>
                    <a:lnB w="19050" cap="rnd">
                      <a:solidFill>
                        <a:srgbClr val="1784C7"/>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4" cstate="print"/>
          <a:stretch>
            <a:fillRect/>
          </a:stretch>
        </p:blipFill>
        <p:spPr>
          <a:xfrm rot="15960000">
            <a:off x="15014389" y="78111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object 11"/>
          <p:cNvPicPr/>
          <p:nvPr/>
        </p:nvPicPr>
        <p:blipFill>
          <a:blip r:embed="rId5"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角色和职责（列举）</a:t>
            </a:r>
            <a:endParaRPr lang="en-US" alt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00" name="文本框 99"/>
          <p:cNvSpPr txBox="1"/>
          <p:nvPr/>
        </p:nvSpPr>
        <p:spPr>
          <a:xfrm>
            <a:off x="428625" y="1839595"/>
            <a:ext cx="15335250" cy="2214880"/>
          </a:xfrm>
          <a:prstGeom prst="rect">
            <a:avLst/>
          </a:prstGeom>
          <a:noFill/>
          <a:ln w="9525">
            <a:noFill/>
          </a:ln>
        </p:spPr>
        <p:txBody>
          <a:bodyPr wrap="square">
            <a:spAutoFit/>
          </a:bodyPr>
          <a:lstStyle/>
          <a:p>
            <a:pPr indent="0">
              <a:lnSpc>
                <a:spcPct val="150000"/>
              </a:lnSpc>
            </a:pPr>
            <a:r>
              <a:rPr lang="zh-CN" sz="3600" b="1">
                <a:latin typeface="华文中宋" panose="02010600040101010101" pitchFamily="2" charset="-122"/>
                <a:ea typeface="华文中宋" panose="02010600040101010101" pitchFamily="2" charset="-122"/>
              </a:rPr>
              <a:t>项目助理</a:t>
            </a:r>
            <a:endParaRPr lang="zh-CN" sz="3200" b="0">
              <a:latin typeface="华文中宋" panose="02010600040101010101" pitchFamily="2" charset="-122"/>
              <a:ea typeface="华文中宋" panose="02010600040101010101" pitchFamily="2" charset="-122"/>
            </a:endParaRPr>
          </a:p>
          <a:p>
            <a:pPr indent="0">
              <a:lnSpc>
                <a:spcPct val="150000"/>
              </a:lnSpc>
            </a:pPr>
            <a:r>
              <a:rPr lang="zh-CN" sz="2800" b="0">
                <a:latin typeface="华文中宋" panose="02010600040101010101" pitchFamily="2" charset="-122"/>
                <a:ea typeface="华文中宋" panose="02010600040101010101" pitchFamily="2" charset="-122"/>
              </a:rPr>
              <a:t>职责：当前项目中主要负责记录小组例会、组内评审会议、课堂评审情况等，负责抄送所有组员会议纪要。针对性对会议给出总结分析，收集组员绩效评定表等。</a:t>
            </a:r>
            <a:endParaRPr lang="zh-CN" altLang="en-US" sz="2800" b="0">
              <a:latin typeface="华文中宋" panose="02010600040101010101" pitchFamily="2" charset="-122"/>
              <a:ea typeface="华文中宋" panose="02010600040101010101" pitchFamily="2" charset="-122"/>
            </a:endParaRPr>
          </a:p>
        </p:txBody>
      </p:sp>
      <p:graphicFrame>
        <p:nvGraphicFramePr>
          <p:cNvPr id="2" name="表格 1"/>
          <p:cNvGraphicFramePr/>
          <p:nvPr>
            <p:custDataLst>
              <p:tags r:id="rId1"/>
            </p:custDataLst>
          </p:nvPr>
        </p:nvGraphicFramePr>
        <p:xfrm>
          <a:off x="508000" y="4471670"/>
          <a:ext cx="12226925" cy="4188460"/>
        </p:xfrm>
        <a:graphic>
          <a:graphicData uri="http://schemas.openxmlformats.org/drawingml/2006/table">
            <a:tbl>
              <a:tblPr firstRow="1" bandRow="1">
                <a:tableStyleId>{5940675A-B579-460E-94D1-54222C63F5DA}</a:tableStyleId>
              </a:tblPr>
              <a:tblGrid>
                <a:gridCol w="1398905"/>
                <a:gridCol w="1515745"/>
                <a:gridCol w="2489835"/>
                <a:gridCol w="3879850"/>
                <a:gridCol w="2942590"/>
              </a:tblGrid>
              <a:tr h="1040765">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姓名</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联系方式</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altLang="zh-CN" sz="2400" b="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能力说明</a:t>
                      </a:r>
                    </a:p>
                  </a:txBody>
                  <a:tcPr marL="68580" marR="68580" marT="0" marB="0" anchor="ctr">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31476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项目助理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9050" cap="rnd">
                      <a:solidFill>
                        <a:srgbClr val="1784C7"/>
                      </a:solidFill>
                      <a:prstDash val="solid"/>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周文涛</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班级：软工1903</a:t>
                      </a:r>
                    </a:p>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学号：31901214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微信：lyhmywife</a:t>
                      </a:r>
                    </a:p>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邮箱：31901214@stu.zucc.edu.cn</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有会议记录的经验，能较好的总结会议情况。</a:t>
                      </a:r>
                    </a:p>
                  </a:txBody>
                  <a:tcPr marL="68580" marR="68580" marT="0" marB="0" anchor="ctr">
                    <a:lnL w="3175">
                      <a:solidFill>
                        <a:srgbClr val="1784C7"/>
                      </a:solidFill>
                      <a:prstDash val="dot"/>
                    </a:lnL>
                    <a:lnR w="19050" cap="rnd">
                      <a:solidFill>
                        <a:srgbClr val="1784C7"/>
                      </a:solidFill>
                      <a:prstDash val="solid"/>
                    </a:lnR>
                    <a:lnT w="19050">
                      <a:solidFill>
                        <a:srgbClr val="1784C7"/>
                      </a:solidFill>
                      <a:prstDash val="solid"/>
                    </a:lnT>
                    <a:lnB w="19050" cap="rnd">
                      <a:solidFill>
                        <a:srgbClr val="1784C7"/>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201930" y="8756015"/>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object 11"/>
          <p:cNvPicPr/>
          <p:nvPr/>
        </p:nvPicPr>
        <p:blipFill>
          <a:blip r:embed="rId3" cstate="print"/>
          <a:stretch>
            <a:fillRect/>
          </a:stretch>
        </p:blipFill>
        <p:spPr>
          <a:xfrm rot="360000">
            <a:off x="15875" y="6147541"/>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绩效评分规则</a:t>
            </a:r>
          </a:p>
        </p:txBody>
      </p:sp>
      <p:graphicFrame>
        <p:nvGraphicFramePr>
          <p:cNvPr id="3" name="表格 2"/>
          <p:cNvGraphicFramePr/>
          <p:nvPr>
            <p:custDataLst>
              <p:tags r:id="rId1"/>
            </p:custDataLst>
          </p:nvPr>
        </p:nvGraphicFramePr>
        <p:xfrm>
          <a:off x="4829175" y="323850"/>
          <a:ext cx="11647805" cy="7707630"/>
        </p:xfrm>
        <a:graphic>
          <a:graphicData uri="http://schemas.openxmlformats.org/drawingml/2006/table">
            <a:tbl>
              <a:tblPr firstRow="1" bandRow="1">
                <a:tableStyleId>{5940675A-B579-460E-94D1-54222C63F5DA}</a:tableStyleId>
              </a:tblPr>
              <a:tblGrid>
                <a:gridCol w="4006215"/>
                <a:gridCol w="7641590"/>
              </a:tblGrid>
              <a:tr h="630555">
                <a:tc>
                  <a:txBody>
                    <a:bodyPr/>
                    <a:lstStyle/>
                    <a:p>
                      <a:pPr indent="0" algn="l">
                        <a:buNone/>
                      </a:pPr>
                      <a:r>
                        <a:rPr 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评分范围</a:t>
                      </a:r>
                      <a:endParaRPr lang="en-US" alt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评定标准（仅示例）</a:t>
                      </a:r>
                      <a:endParaRPr lang="en-US" alt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54C888"/>
                    </a:solidFill>
                  </a:tcPr>
                </a:tc>
              </a:tr>
              <a:tr h="184277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90-100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1.按时或提早完成被分配的个人任务。2.任务质量极高，获得组员一致认可。3.课堂评审发挥出色，给全组加分。4.及时的化解了项目过程中的重大问题。5.其他特殊情况。 </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16522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80-90（不含90）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按时或提早完成被分配的个人任务任务完成质量高，获得三位及以上的组员认可。</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23571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70-80（不含80）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基本按时完成被分配的个人任务。任务完成质量一般，低于3位组员认可。</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11252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60-70（不含70）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未能按时完成被分配的个人任务任务完成质量低，有很大修改空间。</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83058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60以下（不及格）</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未完成被分配的个人任务，态度恶劣等。</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89027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不评分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w="19050">
                      <a:solidFill>
                        <a:srgbClr val="54C888"/>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因组员个人原因请假导致当前周未被分配任务时，不参与被评分，但仍需为其他组员评分。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w="19050">
                      <a:solidFill>
                        <a:srgbClr val="54C888"/>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201930" y="8756015"/>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14" name="object 11"/>
          <p:cNvPicPr/>
          <p:nvPr/>
        </p:nvPicPr>
        <p:blipFill>
          <a:blip r:embed="rId3" cstate="print"/>
          <a:stretch>
            <a:fillRect/>
          </a:stretch>
        </p:blipFill>
        <p:spPr>
          <a:xfrm rot="360000">
            <a:off x="15875" y="6147541"/>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绩效评分表</a:t>
            </a:r>
          </a:p>
        </p:txBody>
      </p:sp>
      <p:sp>
        <p:nvSpPr>
          <p:cNvPr id="100" name="文本框 99"/>
          <p:cNvSpPr txBox="1"/>
          <p:nvPr/>
        </p:nvSpPr>
        <p:spPr>
          <a:xfrm>
            <a:off x="9877425" y="2423795"/>
            <a:ext cx="5080000" cy="521970"/>
          </a:xfrm>
          <a:prstGeom prst="rect">
            <a:avLst/>
          </a:prstGeom>
          <a:noFill/>
          <a:ln w="9525">
            <a:noFill/>
          </a:ln>
        </p:spPr>
        <p:txBody>
          <a:bodyPr>
            <a:spAutoFit/>
          </a:bodyPr>
          <a:lstStyle/>
          <a:p>
            <a:pPr indent="266700"/>
            <a:r>
              <a:rPr lang="zh-CN"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教学周：   </a:t>
            </a:r>
            <a:r>
              <a:rPr lang="en-US"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   </a:t>
            </a:r>
            <a:r>
              <a:rPr lang="zh-CN"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小组成员：</a:t>
            </a:r>
            <a:endParaRPr lang="zh-CN" altLang="en-US"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2" name="表格 1"/>
          <p:cNvGraphicFramePr/>
          <p:nvPr>
            <p:custDataLst>
              <p:tags r:id="rId1"/>
            </p:custDataLst>
          </p:nvPr>
        </p:nvGraphicFramePr>
        <p:xfrm>
          <a:off x="654050" y="3151558"/>
          <a:ext cx="14738985" cy="3938270"/>
        </p:xfrm>
        <a:graphic>
          <a:graphicData uri="http://schemas.openxmlformats.org/drawingml/2006/table">
            <a:tbl>
              <a:tblPr firstRow="1" bandRow="1">
                <a:tableStyleId>{5940675A-B579-460E-94D1-54222C63F5DA}</a:tableStyleId>
              </a:tblPr>
              <a:tblGrid>
                <a:gridCol w="2092325"/>
                <a:gridCol w="2426335"/>
                <a:gridCol w="1758950"/>
                <a:gridCol w="1758950"/>
                <a:gridCol w="1758950"/>
                <a:gridCol w="1758950"/>
                <a:gridCol w="1758950"/>
                <a:gridCol w="1425575"/>
              </a:tblGrid>
              <a:tr h="997585">
                <a:tc rowSpan="2">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任务内容</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rowSpan="2">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完成情况与具体细节</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gridSpan="5">
                  <a:txBody>
                    <a:bodyPr/>
                    <a:lstStyle/>
                    <a:p>
                      <a:pPr indent="0" algn="ctr">
                        <a:lnSpc>
                          <a:spcPct val="120000"/>
                        </a:lnSpc>
                        <a:spcBef>
                          <a:spcPts val="0"/>
                        </a:spcBef>
                        <a:spcAft>
                          <a:spcPts val="0"/>
                        </a:spcAft>
                        <a:buNone/>
                      </a:pPr>
                      <a:r>
                        <a:rPr lang="zh-CN" altLang="en-US" sz="2200" b="1">
                          <a:solidFill>
                            <a:srgbClr val="646464"/>
                          </a:solidFill>
                          <a:latin typeface="微软雅黑" panose="020B0503020204020204" pitchFamily="34" charset="-122"/>
                          <a:ea typeface="微软雅黑" panose="020B0503020204020204" pitchFamily="34" charset="-122"/>
                        </a:rPr>
                        <a:t>组员评分</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hMerge="1">
                  <a:txBody>
                    <a:bodyPr/>
                    <a:lstStyle/>
                    <a:p>
                      <a:endParaRPr lang="zh-CN"/>
                    </a:p>
                  </a:txBody>
                  <a:tcPr>
                    <a:lnT w="28575">
                      <a:solidFill>
                        <a:srgbClr val="646464"/>
                      </a:solidFill>
                      <a:prstDash val="solid"/>
                    </a:lnT>
                    <a:lnB w="9525">
                      <a:solidFill>
                        <a:srgbClr val="646464"/>
                      </a:solidFill>
                      <a:prstDash val="dash"/>
                    </a:lnB>
                  </a:tcPr>
                </a:tc>
                <a:tc hMerge="1">
                  <a:txBody>
                    <a:bodyPr/>
                    <a:lstStyle/>
                    <a:p>
                      <a:endParaRPr lang="zh-CN"/>
                    </a:p>
                  </a:txBody>
                  <a:tcPr>
                    <a:lnT w="28575">
                      <a:solidFill>
                        <a:srgbClr val="646464"/>
                      </a:solidFill>
                      <a:prstDash val="solid"/>
                    </a:lnT>
                    <a:lnB w="9525">
                      <a:solidFill>
                        <a:srgbClr val="646464"/>
                      </a:solidFill>
                      <a:prstDash val="dash"/>
                    </a:lnB>
                  </a:tcPr>
                </a:tc>
                <a:tc hMerge="1">
                  <a:txBody>
                    <a:bodyPr/>
                    <a:lstStyle/>
                    <a:p>
                      <a:endParaRPr lang="zh-CN"/>
                    </a:p>
                  </a:txBody>
                  <a:tcPr>
                    <a:lnT w="28575">
                      <a:solidFill>
                        <a:srgbClr val="646464"/>
                      </a:solidFill>
                      <a:prstDash val="solid"/>
                    </a:lnT>
                    <a:lnB w="9525">
                      <a:solidFill>
                        <a:srgbClr val="646464"/>
                      </a:solidFill>
                      <a:prstDash val="dash"/>
                    </a:lnB>
                  </a:tcPr>
                </a:tc>
                <a:tc hMerge="1">
                  <a:txBody>
                    <a:bodyPr/>
                    <a:lstStyle/>
                    <a:p>
                      <a:endParaRPr lang="zh-CN"/>
                    </a:p>
                  </a:txBody>
                  <a:tcPr>
                    <a:lnR w="9525">
                      <a:solidFill>
                        <a:srgbClr val="646464"/>
                      </a:solidFill>
                      <a:prstDash val="dash"/>
                    </a:lnR>
                    <a:lnT w="28575">
                      <a:solidFill>
                        <a:srgbClr val="646464"/>
                      </a:solidFill>
                      <a:prstDash val="solid"/>
                    </a:lnT>
                    <a:lnB w="9525">
                      <a:solidFill>
                        <a:srgbClr val="646464"/>
                      </a:solidFill>
                      <a:prstDash val="dash"/>
                    </a:lnB>
                  </a:tcPr>
                </a:tc>
                <a:tc rowSpan="2">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得分</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998220">
                <a:tc vMerge="1">
                  <a:txBody>
                    <a:bodyPr/>
                    <a:lstStyle/>
                    <a:p>
                      <a:endParaRPr lang="zh-CN"/>
                    </a:p>
                  </a:txBody>
                  <a:tcPr>
                    <a:lnL w="9525">
                      <a:solidFill>
                        <a:srgbClr val="646464"/>
                      </a:solidFill>
                      <a:prstDash val="dash"/>
                    </a:lnL>
                    <a:lnR w="9525">
                      <a:solidFill>
                        <a:srgbClr val="646464"/>
                      </a:solidFill>
                      <a:prstDash val="dash"/>
                    </a:lnR>
                    <a:lnB w="28575">
                      <a:solidFill>
                        <a:srgbClr val="646464"/>
                      </a:solidFill>
                      <a:prstDash val="solid"/>
                    </a:lnB>
                  </a:tcPr>
                </a:tc>
                <a:tc vMerge="1">
                  <a:txBody>
                    <a:bodyPr/>
                    <a:lstStyle/>
                    <a:p>
                      <a:endParaRPr lang="zh-CN"/>
                    </a:p>
                  </a:txBody>
                  <a:tcPr>
                    <a:lnL w="9525">
                      <a:solidFill>
                        <a:srgbClr val="646464"/>
                      </a:solidFill>
                      <a:prstDash val="dash"/>
                    </a:lnL>
                    <a:lnR w="9525">
                      <a:solidFill>
                        <a:srgbClr val="646464"/>
                      </a:solidFill>
                      <a:prstDash val="dash"/>
                    </a:lnR>
                    <a:lnB w="28575">
                      <a:solidFill>
                        <a:srgbClr val="646464"/>
                      </a:solidFill>
                      <a:prstDash val="solid"/>
                    </a:lnB>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潘仲菁</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周文涛</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施芳怡</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杨庆贤</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余张龙</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vMerge="1">
                  <a:txBody>
                    <a:bodyPr/>
                    <a:lstStyle/>
                    <a:p>
                      <a:endParaRPr lang="zh-CN"/>
                    </a:p>
                  </a:txBody>
                  <a:tcPr>
                    <a:lnL w="9525">
                      <a:solidFill>
                        <a:srgbClr val="646464"/>
                      </a:solidFill>
                      <a:prstDash val="dash"/>
                    </a:lnL>
                    <a:lnR w="9525">
                      <a:solidFill>
                        <a:srgbClr val="646464"/>
                      </a:solidFill>
                      <a:prstDash val="dash"/>
                    </a:lnR>
                    <a:lnB w="28575">
                      <a:solidFill>
                        <a:srgbClr val="646464"/>
                      </a:solidFill>
                      <a:prstDash val="solid"/>
                    </a:lnB>
                  </a:tcPr>
                </a:tc>
              </a:tr>
              <a:tr h="1942465">
                <a:tc>
                  <a:txBody>
                    <a:bodyPr/>
                    <a:lstStyle/>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bl>
          </a:graphicData>
        </a:graphic>
      </p:graphicFrame>
      <p:grpSp>
        <p:nvGrpSpPr>
          <p:cNvPr id="10" name="object 10"/>
          <p:cNvGrpSpPr/>
          <p:nvPr/>
        </p:nvGrpSpPr>
        <p:grpSpPr>
          <a:xfrm>
            <a:off x="9432114" y="-109220"/>
            <a:ext cx="8644554" cy="2773478"/>
            <a:chOff x="8291279" y="0"/>
            <a:chExt cx="8468410" cy="2726098"/>
          </a:xfrm>
        </p:grpSpPr>
        <p:pic>
          <p:nvPicPr>
            <p:cNvPr id="12" name="object 12"/>
            <p:cNvPicPr/>
            <p:nvPr/>
          </p:nvPicPr>
          <p:blipFill>
            <a:blip r:embed="rId4" cstate="print"/>
            <a:stretch>
              <a:fillRect/>
            </a:stretch>
          </p:blipFill>
          <p:spPr>
            <a:xfrm>
              <a:off x="14464165" y="499544"/>
              <a:ext cx="2295524" cy="1990724"/>
            </a:xfrm>
            <a:prstGeom prst="rect">
              <a:avLst/>
            </a:prstGeom>
          </p:spPr>
        </p:pic>
        <p:pic>
          <p:nvPicPr>
            <p:cNvPr id="13" name="object 13"/>
            <p:cNvPicPr/>
            <p:nvPr/>
          </p:nvPicPr>
          <p:blipFill>
            <a:blip r:embed="rId5" cstate="print"/>
            <a:stretch>
              <a:fillRect/>
            </a:stretch>
          </p:blipFill>
          <p:spPr>
            <a:xfrm>
              <a:off x="8291279" y="0"/>
              <a:ext cx="3378962" cy="272609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875"/>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1644792" y="5214461"/>
              <a:ext cx="3476624" cy="3800474"/>
            </a:xfrm>
            <a:prstGeom prst="rect">
              <a:avLst/>
            </a:prstGeom>
          </p:spPr>
        </p:pic>
        <p:pic>
          <p:nvPicPr>
            <p:cNvPr id="6" name="object 6"/>
            <p:cNvPicPr/>
            <p:nvPr/>
          </p:nvPicPr>
          <p:blipFill>
            <a:blip r:embed="rId4" cstate="print"/>
            <a:stretch>
              <a:fillRect/>
            </a:stretch>
          </p:blipFill>
          <p:spPr>
            <a:xfrm>
              <a:off x="15411524" y="7163573"/>
              <a:ext cx="2183550" cy="2455606"/>
            </a:xfrm>
            <a:prstGeom prst="rect">
              <a:avLst/>
            </a:prstGeom>
          </p:spPr>
        </p:pic>
        <p:pic>
          <p:nvPicPr>
            <p:cNvPr id="7" name="object 7"/>
            <p:cNvPicPr/>
            <p:nvPr/>
          </p:nvPicPr>
          <p:blipFill>
            <a:blip r:embed="rId5" cstate="print"/>
            <a:stretch>
              <a:fillRect/>
            </a:stretch>
          </p:blipFill>
          <p:spPr>
            <a:xfrm>
              <a:off x="14256326" y="4108989"/>
              <a:ext cx="3215011" cy="2462747"/>
            </a:xfrm>
            <a:prstGeom prst="rect">
              <a:avLst/>
            </a:prstGeom>
          </p:spPr>
        </p:pic>
        <p:pic>
          <p:nvPicPr>
            <p:cNvPr id="8" name="object 8"/>
            <p:cNvPicPr/>
            <p:nvPr/>
          </p:nvPicPr>
          <p:blipFill>
            <a:blip r:embed="rId6" cstate="print"/>
            <a:stretch>
              <a:fillRect/>
            </a:stretch>
          </p:blipFill>
          <p:spPr>
            <a:xfrm>
              <a:off x="12808614" y="4684220"/>
              <a:ext cx="3904321" cy="3889427"/>
            </a:xfrm>
            <a:prstGeom prst="rect">
              <a:avLst/>
            </a:prstGeom>
          </p:spPr>
        </p:pic>
        <p:pic>
          <p:nvPicPr>
            <p:cNvPr id="9" name="object 9"/>
            <p:cNvPicPr/>
            <p:nvPr/>
          </p:nvPicPr>
          <p:blipFill>
            <a:blip r:embed="rId7"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447800" y="6743700"/>
            <a:ext cx="6927215" cy="1272208"/>
          </a:xfrm>
          <a:prstGeom prst="rect">
            <a:avLst/>
          </a:prstGeom>
        </p:spPr>
        <p:txBody>
          <a:bodyPr vert="horz" wrap="square" lIns="0" tIns="30480" rIns="0" bIns="0" rtlCol="0">
            <a:spAutoFit/>
          </a:bodyPr>
          <a:lstStyle/>
          <a:p>
            <a:pPr marL="12700" marR="5080">
              <a:lnSpc>
                <a:spcPts val="7640"/>
              </a:lnSpc>
              <a:spcBef>
                <a:spcPts val="240"/>
              </a:spcBef>
            </a:pPr>
            <a:r>
              <a:rPr lang="en-US" altLang="zh-CN" sz="13800" spc="-235" dirty="0">
                <a:latin typeface="方正粗黑宋简体" panose="02000000000000000000" pitchFamily="2" charset="-122"/>
                <a:ea typeface="方正粗黑宋简体" panose="02000000000000000000" pitchFamily="2" charset="-122"/>
              </a:rPr>
              <a:t>01 </a:t>
            </a:r>
            <a:r>
              <a:rPr lang="zh-CN" altLang="en-US" sz="6600" spc="-235" dirty="0">
                <a:latin typeface="方正粗黑宋简体" panose="02000000000000000000" pitchFamily="2" charset="-122"/>
                <a:ea typeface="方正粗黑宋简体" panose="02000000000000000000" pitchFamily="2" charset="-122"/>
              </a:rPr>
              <a:t>项目章程</a:t>
            </a:r>
            <a:endParaRPr sz="660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2785" y="-280670"/>
            <a:ext cx="3910330" cy="21386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flipH="1">
            <a:off x="10923271" y="2571589"/>
            <a:ext cx="7115174" cy="5699532"/>
            <a:chOff x="0" y="3558106"/>
            <a:chExt cx="7115174" cy="5699532"/>
          </a:xfrm>
        </p:grpSpPr>
        <p:pic>
          <p:nvPicPr>
            <p:cNvPr id="8" name="object 8"/>
            <p:cNvPicPr/>
            <p:nvPr/>
          </p:nvPicPr>
          <p:blipFill>
            <a:blip r:embed="rId3" cstate="print"/>
            <a:stretch>
              <a:fillRect/>
            </a:stretch>
          </p:blipFill>
          <p:spPr>
            <a:xfrm>
              <a:off x="1028700" y="4390364"/>
              <a:ext cx="6086474" cy="4867274"/>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沟通方式汇总</a:t>
            </a:r>
          </a:p>
        </p:txBody>
      </p:sp>
      <p:graphicFrame>
        <p:nvGraphicFramePr>
          <p:cNvPr id="5" name="表格 4"/>
          <p:cNvGraphicFramePr/>
          <p:nvPr>
            <p:custDataLst>
              <p:tags r:id="rId1"/>
            </p:custDataLst>
          </p:nvPr>
        </p:nvGraphicFramePr>
        <p:xfrm>
          <a:off x="483235" y="1117600"/>
          <a:ext cx="10321290" cy="8820150"/>
        </p:xfrm>
        <a:graphic>
          <a:graphicData uri="http://schemas.openxmlformats.org/drawingml/2006/table">
            <a:tbl>
              <a:tblPr firstRow="1" bandRow="1">
                <a:tableStyleId>{5940675A-B579-460E-94D1-54222C63F5DA}</a:tableStyleId>
              </a:tblPr>
              <a:tblGrid>
                <a:gridCol w="949325"/>
                <a:gridCol w="3536950"/>
                <a:gridCol w="5835015"/>
              </a:tblGrid>
              <a:tr h="6159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序号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沟通方法/工具</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8191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线上微信群文字交流</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日常工作对接、普通进度交流、发表个人意见等一般重要性情况</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40894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线上语音会议（全体成员）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见“会议管理”</a:t>
                      </a:r>
                      <a:endParaRPr lang="en-US" alt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12890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线上语音电话（成员与成员）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1.通常由项目经理发起，针对某位成员的工作情况，不定时、不定期发起语音电话交流2.成员之间有需要协作的工作单独交流，由成员自行发起，无需报备。</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17602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邮件</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通常用于每周日作业截止时间前，上交个人作业或团队作业作为和客户杨枨老师交流的渠道之一会议纪要抄送至所有组员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40957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见“会议管理”</a:t>
                      </a:r>
                      <a:endParaRPr lang="en-US" alt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08902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访谈</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与客户进行深度沟通时采取的沟通方式，需要提前与客户预约时间地点及沟通内容。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11366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每周三下午13:30-16：55的软件需求课程，对PPT、文档等例行评审。</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05664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其他评审（线下）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由于时间等原因未能进行课堂评审的，需要和客户杨枨老师预约时间地点进行线下评审。</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8191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9</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团建</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不定期、不定时召开线下圆桌讨论，地点待定，团建总次数不少于2次。</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会议管理</a:t>
            </a:r>
          </a:p>
        </p:txBody>
      </p:sp>
      <p:graphicFrame>
        <p:nvGraphicFramePr>
          <p:cNvPr id="2" name="表格 1"/>
          <p:cNvGraphicFramePr/>
          <p:nvPr>
            <p:custDataLst>
              <p:tags r:id="rId1"/>
            </p:custDataLst>
          </p:nvPr>
        </p:nvGraphicFramePr>
        <p:xfrm>
          <a:off x="379095" y="1116330"/>
          <a:ext cx="15982950" cy="8027035"/>
        </p:xfrm>
        <a:graphic>
          <a:graphicData uri="http://schemas.openxmlformats.org/drawingml/2006/table">
            <a:tbl>
              <a:tblPr firstRow="1" bandRow="1">
                <a:tableStyleId>{5940675A-B579-460E-94D1-54222C63F5DA}</a:tableStyleId>
              </a:tblPr>
              <a:tblGrid>
                <a:gridCol w="2218690"/>
                <a:gridCol w="5247640"/>
                <a:gridCol w="2865120"/>
                <a:gridCol w="1930400"/>
                <a:gridCol w="1861185"/>
                <a:gridCol w="1859915"/>
              </a:tblGrid>
              <a:tr h="36703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会议类型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会议形式</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参与人</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02235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每周例会1</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本周任务分工上次个人任务完成情况检查依次为不同成员的任务完成情况打分总结过程中的问题其他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每周四中午12:30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117030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每周例会2</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本周任务完成情况检查配置管理员及时跟踪进度依次为不同成员任务完成情况打分总结过程中的问题其他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每周六傍晚18:30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244983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临时会议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当出现以下情况之一时：临时加增的任务需分配项目遭遇某种风险需要即刻解决其他紧急情况</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不定时，通常由项目经理主动发起或紧急情况当事人发起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由于临时会议具有突发性，允许成员缺席。缺席成员可通过会议纪要了解本次临时会议内容。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49352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对项目过程中的重要里程碑文件进行组内评审。评审标准包括但不限于：文档格式规范，内容完整。达成本次里程碑文件评审表的所有规定要求。有合理的拓展。其他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里程碑性质文件正式评审的前一天傍晚18：30。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a:noFill/>
                    </a:lnL>
                    <a:lnR>
                      <a:noFill/>
                    </a:lnR>
                    <a:lnT>
                      <a:noFill/>
                    </a:lnT>
                    <a:lnB>
                      <a:noFill/>
                    </a:lnB>
                    <a:lnTlToBr>
                      <a:noFill/>
                    </a:lnTlToBr>
                    <a:lnBlToTr>
                      <a:noFill/>
                    </a:lnBlToTr>
                    <a:solidFill>
                      <a:srgbClr val="D3DBEA"/>
                    </a:solidFill>
                  </a:tcPr>
                </a:tc>
              </a:tr>
              <a:tr h="140589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当出现以下情况之一（包括但不限于）时，会议形式改为线下：会议内容涉及纸质文件或需要借助硬件设备展示。有任务内容需要面谈形式进行对接的。其他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根据其他会议规定时间。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线下/理四二楼转角方桌</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作为线上会议的辅助形式，具体参会情况可视情况而定。</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4" name="圆角矩形 3"/>
          <p:cNvSpPr/>
          <p:nvPr/>
        </p:nvSpPr>
        <p:spPr>
          <a:xfrm>
            <a:off x="2334895" y="1478280"/>
            <a:ext cx="12626340" cy="7184390"/>
          </a:xfrm>
          <a:prstGeom prst="roundRect">
            <a:avLst/>
          </a:prstGeom>
          <a:solidFill>
            <a:schemeClr val="tx2">
              <a:lumMod val="20000"/>
              <a:lumOff val="80000"/>
            </a:schemeClr>
          </a:solidFill>
        </p:spPr>
        <p:style>
          <a:lnRef idx="3">
            <a:schemeClr val="lt1"/>
          </a:lnRef>
          <a:fillRef idx="1">
            <a:schemeClr val="accent5"/>
          </a:fillRef>
          <a:effectRef idx="1">
            <a:schemeClr val="accent5"/>
          </a:effectRef>
          <a:fontRef idx="minor">
            <a:schemeClr val="lt1"/>
          </a:fontRef>
        </p:style>
        <p:txBody>
          <a:bodyPr rtlCol="0" anchor="ctr"/>
          <a:lstStyle/>
          <a:p>
            <a:pPr algn="l">
              <a:lnSpc>
                <a:spcPct val="150000"/>
              </a:lnSpc>
            </a:pPr>
            <a:r>
              <a:rPr lang="zh-CN" altLang="en-US" sz="4000" b="1">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请假制度</a:t>
            </a:r>
          </a:p>
          <a:p>
            <a:pPr algn="l">
              <a:lnSpc>
                <a:spcPct val="150000"/>
              </a:lnSpc>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1.除</a:t>
            </a:r>
            <a:r>
              <a:rPr lang="zh-CN" altLang="en-US" sz="2400">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评审会议不可缺席</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以外，每周两次例会、临时会议允许组员请假，具体情况由项目经理视情况处理。</a:t>
            </a:r>
          </a:p>
          <a:p>
            <a:pPr algn="l">
              <a:lnSpc>
                <a:spcPct val="150000"/>
              </a:lnSpc>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2.组员个人在整个项目过程中</a:t>
            </a:r>
            <a:r>
              <a:rPr lang="zh-CN" altLang="en-US" sz="2400">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总请假次数不得多于3次</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（不含三次），否则将取消项目最终的绩效评定，即无个人分。其分数将由其他四位组员分配。</a:t>
            </a:r>
          </a:p>
          <a:p>
            <a:pPr algn="l">
              <a:lnSpc>
                <a:spcPct val="150000"/>
              </a:lnSpc>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3.组员请假时需要在在会议日期</a:t>
            </a:r>
            <a:r>
              <a:rPr lang="zh-CN" altLang="en-US" sz="2400">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至少提前一天</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和项目经理或项目助理取得联系，以线上微信的形式详细告知请假原因、请假时间等详细情况（没有格式要求），由项目经理批准请假要求。</a:t>
            </a:r>
          </a:p>
          <a:p>
            <a:pPr algn="l">
              <a:lnSpc>
                <a:spcPct val="150000"/>
              </a:lnSpc>
            </a:pP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4.因组员请假而引起的系列</a:t>
            </a:r>
            <a:r>
              <a:rPr lang="zh-CN" altLang="en-US" sz="2400">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风险情况</a:t>
            </a:r>
            <a:r>
              <a:rPr lang="zh-CN" altLang="en-US" sz="2400">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，将根据风险子计划中的对应措施处理。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干系人手册</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graphicFrame>
        <p:nvGraphicFramePr>
          <p:cNvPr id="5" name="表格 4"/>
          <p:cNvGraphicFramePr/>
          <p:nvPr>
            <p:custDataLst>
              <p:tags r:id="rId1"/>
            </p:custDataLst>
          </p:nvPr>
        </p:nvGraphicFramePr>
        <p:xfrm>
          <a:off x="476885" y="1308100"/>
          <a:ext cx="10143490" cy="1677035"/>
        </p:xfrm>
        <a:graphic>
          <a:graphicData uri="http://schemas.openxmlformats.org/drawingml/2006/table">
            <a:tbl>
              <a:tblPr firstRow="1" bandRow="1">
                <a:tableStyleId>{5940675A-B579-460E-94D1-54222C63F5DA}</a:tableStyleId>
              </a:tblPr>
              <a:tblGrid>
                <a:gridCol w="2265680"/>
                <a:gridCol w="2840355"/>
                <a:gridCol w="5037455"/>
              </a:tblGrid>
              <a:tr h="50419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17284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杨枨</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项目发起人/项目批准人</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电话：13357102333</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邮箱：yangc@zucc.edu.cn    </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地址：理四504</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r>
            </a:tbl>
          </a:graphicData>
        </a:graphic>
      </p:graphicFrame>
      <p:graphicFrame>
        <p:nvGraphicFramePr>
          <p:cNvPr id="6" name="表格 5"/>
          <p:cNvGraphicFramePr/>
          <p:nvPr>
            <p:custDataLst>
              <p:tags r:id="rId2"/>
            </p:custDataLst>
          </p:nvPr>
        </p:nvGraphicFramePr>
        <p:xfrm>
          <a:off x="476885" y="3409950"/>
          <a:ext cx="10092055" cy="6566535"/>
        </p:xfrm>
        <a:graphic>
          <a:graphicData uri="http://schemas.openxmlformats.org/drawingml/2006/table">
            <a:tbl>
              <a:tblPr firstRow="1" bandRow="1">
                <a:tableStyleId>{5940675A-B579-460E-94D1-54222C63F5DA}</a:tableStyleId>
              </a:tblPr>
              <a:tblGrid>
                <a:gridCol w="1741170"/>
                <a:gridCol w="3970020"/>
                <a:gridCol w="4380865"/>
              </a:tblGrid>
              <a:tr h="512445">
                <a:tc>
                  <a:txBody>
                    <a:bodyPr/>
                    <a:lstStyle/>
                    <a:p>
                      <a:pPr indent="0" algn="l">
                        <a:buNone/>
                      </a:pPr>
                      <a:r>
                        <a:rPr lang="zh-CN"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姓名</a:t>
                      </a:r>
                    </a:p>
                  </a:txBody>
                  <a:tcPr marL="68580" marR="68580" marT="0" marB="0"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30937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项目经理/质量保证经理/文档编辑/SCCB成员</a:t>
                      </a:r>
                      <a:r>
                        <a:rPr lang="en-US" sz="2400">
                          <a:solidFill>
                            <a:srgbClr val="404040"/>
                          </a:solidFill>
                          <a:latin typeface="华文中宋" panose="02010600040101010101" pitchFamily="2" charset="-122"/>
                          <a:ea typeface="华文中宋" panose="02010600040101010101" pitchFamily="2" charset="-122"/>
                          <a:cs typeface="华文中宋" panose="02010600040101010101" pitchFamily="2" charset="-122"/>
                          <a:sym typeface="+mn-ea"/>
                        </a:rPr>
                        <a:t>/</a:t>
                      </a:r>
                      <a:r>
                        <a:rPr lang="zh-CN" altLang="en-US" sz="2400">
                          <a:solidFill>
                            <a:srgbClr val="404040"/>
                          </a:solidFill>
                          <a:latin typeface="华文中宋" panose="02010600040101010101" pitchFamily="2" charset="-122"/>
                          <a:ea typeface="华文中宋" panose="02010600040101010101" pitchFamily="2" charset="-122"/>
                          <a:cs typeface="华文中宋" panose="02010600040101010101" pitchFamily="2" charset="-122"/>
                          <a:sym typeface="+mn-ea"/>
                        </a:rPr>
                        <a:t>采购经理</a:t>
                      </a:r>
                      <a:endParaRPr lang="zh-CN"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微信：p04184869</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98679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文档编辑/美工/界面设计工程师/</a:t>
                      </a:r>
                      <a:r>
                        <a:rPr lang="zh-CN"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客户经理</a:t>
                      </a:r>
                      <a:r>
                        <a:rPr lang="en-US" altLang="zh-CN"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a:t>
                      </a: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微信：sfy1374126063</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邮箱：31901192@stu.zucc.edu.cn </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24079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文档编辑/财务经理/界面设计工程师/SCCB成员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微信：COISINIIIIIIIIIIIIII</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邮箱：31903099@stu.zucc.edu.cn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98679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项目助理/文档编辑/SCCB成员/界面设计工程师</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微信：lyhmywife</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邮箱：31901214@stu.zucc.edu.cn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30937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nchor="ct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配置管理员/文档编辑/界面设计工程师/SCCB成员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微信：yuzhanglong2000</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邮箱：31901241@stu.zucc.edu.cn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
        <p:nvSpPr>
          <p:cNvPr id="8" name="文本框 7"/>
          <p:cNvSpPr txBox="1"/>
          <p:nvPr/>
        </p:nvSpPr>
        <p:spPr>
          <a:xfrm>
            <a:off x="11532870" y="1823720"/>
            <a:ext cx="3383280" cy="645160"/>
          </a:xfrm>
          <a:prstGeom prst="rect">
            <a:avLst/>
          </a:prstGeom>
          <a:noFill/>
        </p:spPr>
        <p:txBody>
          <a:bodyPr wrap="none" rtlCol="0">
            <a:spAutoFit/>
          </a:bodyPr>
          <a:lstStyle/>
          <a:p>
            <a:pPr algn="l"/>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项目提出者</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9" name="文本框 8"/>
          <p:cNvSpPr txBox="1"/>
          <p:nvPr/>
        </p:nvSpPr>
        <p:spPr>
          <a:xfrm>
            <a:off x="11532870" y="5919470"/>
            <a:ext cx="2926080" cy="645160"/>
          </a:xfrm>
          <a:prstGeom prst="rect">
            <a:avLst/>
          </a:prstGeom>
          <a:noFill/>
        </p:spPr>
        <p:txBody>
          <a:bodyPr wrap="none" rtlCol="0">
            <a:spAutoFit/>
          </a:bodyPr>
          <a:lstStyle/>
          <a:p>
            <a:pPr algn="l"/>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开发团队</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干系人手册</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8" name="文本框 7"/>
          <p:cNvSpPr txBox="1"/>
          <p:nvPr/>
        </p:nvSpPr>
        <p:spPr>
          <a:xfrm>
            <a:off x="11532870" y="1823720"/>
            <a:ext cx="3383280" cy="645160"/>
          </a:xfrm>
          <a:prstGeom prst="rect">
            <a:avLst/>
          </a:prstGeom>
          <a:noFill/>
        </p:spPr>
        <p:txBody>
          <a:bodyPr wrap="none" rtlCol="0">
            <a:spAutoFit/>
          </a:bodyPr>
          <a:lstStyle/>
          <a:p>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其他干系人</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2" name="表格 1"/>
          <p:cNvGraphicFramePr/>
          <p:nvPr>
            <p:custDataLst>
              <p:tags r:id="rId1"/>
            </p:custDataLst>
          </p:nvPr>
        </p:nvGraphicFramePr>
        <p:xfrm>
          <a:off x="500063" y="1127125"/>
          <a:ext cx="10379075" cy="8496300"/>
        </p:xfrm>
        <a:graphic>
          <a:graphicData uri="http://schemas.openxmlformats.org/drawingml/2006/table">
            <a:tbl>
              <a:tblPr firstRow="1" bandRow="1">
                <a:tableStyleId>{5940675A-B579-460E-94D1-54222C63F5DA}</a:tableStyleId>
              </a:tblPr>
              <a:tblGrid>
                <a:gridCol w="2753360"/>
                <a:gridCol w="2757170"/>
                <a:gridCol w="4868545"/>
              </a:tblGrid>
              <a:tr h="828675">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06172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朱启壕</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微信：zzzqh_wxid</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邮箱：31901215@stu.zucc.edu.cn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06235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寿海燕</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微信：shouhaiyan123</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邮箱：31901193@stu.zucc.edu.cn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0426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郑赟晗</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微信：zyh000726</a:t>
                      </a: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邮箱：31901212@stu.zucc.edu.cn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10426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陈洁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邮箱：31901216@stu.zucc.edu.cn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0490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柴昊龙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邮箱：31901164@stu.zucc.edu.cn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10426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孟越</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邮箱：31901142@stu.zucc.edu.cn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2585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许诺</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邮箱：31901161@stu.zucc.edu.cn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干系人分析</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4" name="文本框 3"/>
          <p:cNvSpPr txBox="1"/>
          <p:nvPr/>
        </p:nvSpPr>
        <p:spPr>
          <a:xfrm>
            <a:off x="460375" y="1269365"/>
            <a:ext cx="15236825" cy="521970"/>
          </a:xfrm>
          <a:prstGeom prst="rect">
            <a:avLst/>
          </a:prstGeom>
          <a:noFill/>
        </p:spPr>
        <p:txBody>
          <a:bodyPr wrap="square" rtlCol="0">
            <a:spAutoFit/>
          </a:bodyPr>
          <a:lstStyle/>
          <a:p>
            <a:r>
              <a:rPr lang="en-US" altLang="zh-CN" sz="2800">
                <a:latin typeface="华文中宋" panose="02010600040101010101" pitchFamily="2" charset="-122"/>
                <a:ea typeface="华文中宋" panose="02010600040101010101" pitchFamily="2" charset="-122"/>
                <a:cs typeface="华文中宋" panose="02010600040101010101" pitchFamily="2" charset="-122"/>
              </a:rPr>
              <a:t>1.</a:t>
            </a:r>
            <a:r>
              <a:rPr lang="zh-CN" altLang="en-US" sz="2800">
                <a:latin typeface="华文中宋" panose="02010600040101010101" pitchFamily="2" charset="-122"/>
                <a:ea typeface="华文中宋" panose="02010600040101010101" pitchFamily="2" charset="-122"/>
                <a:cs typeface="华文中宋" panose="02010600040101010101" pitchFamily="2" charset="-122"/>
              </a:rPr>
              <a:t>从组织、市场项目、三个层次识别项目干系人</a:t>
            </a:r>
          </a:p>
        </p:txBody>
      </p:sp>
      <p:graphicFrame>
        <p:nvGraphicFramePr>
          <p:cNvPr id="5" name="表格 4"/>
          <p:cNvGraphicFramePr/>
          <p:nvPr>
            <p:custDataLst>
              <p:tags r:id="rId1"/>
            </p:custDataLst>
          </p:nvPr>
        </p:nvGraphicFramePr>
        <p:xfrm>
          <a:off x="552450" y="2127250"/>
          <a:ext cx="13342339" cy="2668732"/>
        </p:xfrm>
        <a:graphic>
          <a:graphicData uri="http://schemas.openxmlformats.org/drawingml/2006/table">
            <a:tbl>
              <a:tblPr firstRow="1" bandRow="1">
                <a:tableStyleId>{5C22544A-7EE6-4342-B048-85BDC9FD1C3A}</a:tableStyleId>
              </a:tblPr>
              <a:tblGrid>
                <a:gridCol w="2066290"/>
                <a:gridCol w="10734040"/>
              </a:tblGrid>
              <a:tr h="381000">
                <a:tc>
                  <a:txBody>
                    <a:bodyPr/>
                    <a:lstStyle/>
                    <a:p>
                      <a:pPr>
                        <a:buNone/>
                      </a:pPr>
                      <a:r>
                        <a:rPr lang="zh-CN" altLang="en-US" sz="2400">
                          <a:latin typeface="华文中宋" panose="02010600040101010101" pitchFamily="2" charset="-122"/>
                          <a:ea typeface="华文中宋" panose="02010600040101010101" pitchFamily="2" charset="-122"/>
                          <a:cs typeface="华文中宋" panose="02010600040101010101" pitchFamily="2" charset="-122"/>
                        </a:rPr>
                        <a:t>类别</a:t>
                      </a:r>
                      <a:r>
                        <a:rPr lang="en-US" altLang="zh-CN" sz="240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华文中宋" panose="02010600040101010101" pitchFamily="2" charset="-122"/>
                        </a:rPr>
                        <a:t>内容</a:t>
                      </a:r>
                    </a:p>
                  </a:txBody>
                  <a:tcPr/>
                </a:tc>
                <a:tc>
                  <a:txBody>
                    <a:bodyPr/>
                    <a:lstStyle/>
                    <a:p>
                      <a:pPr>
                        <a:buNone/>
                      </a:pPr>
                      <a:r>
                        <a:rPr lang="zh-CN" altLang="en-US" sz="2400">
                          <a:latin typeface="华文中宋" panose="02010600040101010101" pitchFamily="2" charset="-122"/>
                          <a:ea typeface="华文中宋" panose="02010600040101010101" pitchFamily="2" charset="-122"/>
                        </a:rPr>
                        <a:t>项目干系人</a:t>
                      </a:r>
                    </a:p>
                  </a:txBody>
                  <a:tcPr/>
                </a:tc>
              </a:tr>
              <a:tr h="381000">
                <a:tc>
                  <a:txBody>
                    <a:bodyPr/>
                    <a:lstStyle/>
                    <a:p>
                      <a:pPr>
                        <a:buNone/>
                      </a:pPr>
                      <a:r>
                        <a:rPr lang="zh-CN" altLang="en-US" sz="2400">
                          <a:latin typeface="华文中宋" panose="02010600040101010101" pitchFamily="2" charset="-122"/>
                          <a:ea typeface="华文中宋" panose="02010600040101010101" pitchFamily="2" charset="-122"/>
                        </a:rPr>
                        <a:t>与组织相关</a:t>
                      </a:r>
                    </a:p>
                  </a:txBody>
                  <a:tcPr/>
                </a:tc>
                <a:tc>
                  <a:txBody>
                    <a:bodyPr/>
                    <a:lstStyle/>
                    <a:p>
                      <a:pPr>
                        <a:buNone/>
                      </a:pPr>
                      <a:r>
                        <a:rPr lang="zh-CN" altLang="en-US" sz="2400">
                          <a:latin typeface="华文中宋" panose="02010600040101010101" pitchFamily="2" charset="-122"/>
                          <a:ea typeface="华文中宋" panose="02010600040101010101" pitchFamily="2" charset="-122"/>
                        </a:rPr>
                        <a:t>项目经理（潘仲菁），财务经理（杨庆贤）</a:t>
                      </a:r>
                    </a:p>
                  </a:txBody>
                  <a:tcPr/>
                </a:tc>
              </a:tr>
              <a:tr h="381000">
                <a:tc>
                  <a:txBody>
                    <a:bodyPr/>
                    <a:lstStyle/>
                    <a:p>
                      <a:pPr>
                        <a:buNone/>
                      </a:pPr>
                      <a:r>
                        <a:rPr lang="zh-CN" altLang="en-US" sz="2400">
                          <a:latin typeface="华文中宋" panose="02010600040101010101" pitchFamily="2" charset="-122"/>
                          <a:ea typeface="华文中宋" panose="02010600040101010101" pitchFamily="2" charset="-122"/>
                        </a:rPr>
                        <a:t>与市场相关</a:t>
                      </a:r>
                    </a:p>
                  </a:txBody>
                  <a:tcPr/>
                </a:tc>
                <a:tc>
                  <a:txBody>
                    <a:bodyPr/>
                    <a:lstStyle/>
                    <a:p>
                      <a:pPr>
                        <a:buNone/>
                      </a:pPr>
                      <a:r>
                        <a:rPr lang="zh-CN" altLang="en-US" sz="2400">
                          <a:latin typeface="华文中宋" panose="02010600040101010101" pitchFamily="2" charset="-122"/>
                          <a:ea typeface="华文中宋" panose="02010600040101010101" pitchFamily="2" charset="-122"/>
                        </a:rPr>
                        <a:t>客户代表（杨枨老师），其他客户（朱启壕、寿海燕、郑赟晗），竞争对手（其他小组）</a:t>
                      </a:r>
                    </a:p>
                  </a:txBody>
                  <a:tcPr/>
                </a:tc>
              </a:tr>
              <a:tr h="381000">
                <a:tc>
                  <a:txBody>
                    <a:bodyPr/>
                    <a:lstStyle/>
                    <a:p>
                      <a:pPr>
                        <a:buNone/>
                      </a:pPr>
                      <a:r>
                        <a:rPr lang="zh-CN" altLang="en-US" sz="2400">
                          <a:latin typeface="华文中宋" panose="02010600040101010101" pitchFamily="2" charset="-122"/>
                          <a:ea typeface="华文中宋" panose="02010600040101010101" pitchFamily="2" charset="-122"/>
                        </a:rPr>
                        <a:t>与项目相关</a:t>
                      </a:r>
                    </a:p>
                  </a:txBody>
                  <a:tcPr/>
                </a:tc>
                <a:tc>
                  <a:txBody>
                    <a:bodyPr/>
                    <a:lstStyle/>
                    <a:p>
                      <a:pPr>
                        <a:buNone/>
                      </a:pPr>
                      <a:r>
                        <a:rPr lang="zh-CN" altLang="en-US" sz="2400">
                          <a:latin typeface="华文中宋" panose="02010600040101010101" pitchFamily="2" charset="-122"/>
                          <a:ea typeface="华文中宋" panose="02010600040101010101" pitchFamily="2" charset="-122"/>
                        </a:rPr>
                        <a:t>项目组成员（施芳怡、杨庆贤、余张龙、周文涛）、客户代表（杨枨老师）、助教（陈洁、柴昊龙、许诺、孟越）</a:t>
                      </a:r>
                    </a:p>
                  </a:txBody>
                  <a:tcPr/>
                </a:tc>
              </a:tr>
            </a:tbl>
          </a:graphicData>
        </a:graphic>
      </p:graphicFrame>
      <p:sp>
        <p:nvSpPr>
          <p:cNvPr id="6" name="文本框 5"/>
          <p:cNvSpPr txBox="1"/>
          <p:nvPr/>
        </p:nvSpPr>
        <p:spPr>
          <a:xfrm>
            <a:off x="552450" y="5668645"/>
            <a:ext cx="15236825" cy="521970"/>
          </a:xfrm>
          <a:prstGeom prst="rect">
            <a:avLst/>
          </a:prstGeom>
          <a:noFill/>
        </p:spPr>
        <p:txBody>
          <a:bodyPr wrap="square" rtlCol="0">
            <a:spAutoFit/>
          </a:bodyPr>
          <a:lstStyle/>
          <a:p>
            <a:r>
              <a:rPr lang="en-US" altLang="zh-CN" sz="2800">
                <a:latin typeface="华文中宋" panose="02010600040101010101" pitchFamily="2" charset="-122"/>
                <a:ea typeface="华文中宋" panose="02010600040101010101" pitchFamily="2" charset="-122"/>
                <a:cs typeface="华文中宋" panose="02010600040101010101" pitchFamily="2" charset="-122"/>
              </a:rPr>
              <a:t>2.</a:t>
            </a:r>
            <a:r>
              <a:rPr lang="zh-CN" altLang="en-US" sz="2800">
                <a:latin typeface="华文中宋" panose="02010600040101010101" pitchFamily="2" charset="-122"/>
                <a:ea typeface="华文中宋" panose="02010600040101010101" pitchFamily="2" charset="-122"/>
                <a:cs typeface="华文中宋" panose="02010600040101010101" pitchFamily="2" charset="-122"/>
              </a:rPr>
              <a:t>按照内外部识别项目干系人</a:t>
            </a:r>
          </a:p>
        </p:txBody>
      </p:sp>
      <p:graphicFrame>
        <p:nvGraphicFramePr>
          <p:cNvPr id="7" name="表格 6"/>
          <p:cNvGraphicFramePr/>
          <p:nvPr>
            <p:custDataLst>
              <p:tags r:id="rId2"/>
            </p:custDataLst>
          </p:nvPr>
        </p:nvGraphicFramePr>
        <p:xfrm>
          <a:off x="552450" y="6578447"/>
          <a:ext cx="13342339" cy="2192173"/>
        </p:xfrm>
        <a:graphic>
          <a:graphicData uri="http://schemas.openxmlformats.org/drawingml/2006/table">
            <a:tbl>
              <a:tblPr firstRow="1" bandRow="1">
                <a:tableStyleId>{5C22544A-7EE6-4342-B048-85BDC9FD1C3A}</a:tableStyleId>
              </a:tblPr>
              <a:tblGrid>
                <a:gridCol w="2066290"/>
                <a:gridCol w="10734040"/>
              </a:tblGrid>
              <a:tr h="381000">
                <a:tc>
                  <a:txBody>
                    <a:bodyPr/>
                    <a:lstStyle/>
                    <a:p>
                      <a:pPr>
                        <a:buNone/>
                      </a:pPr>
                      <a:r>
                        <a:rPr lang="zh-CN" altLang="en-US" sz="2400">
                          <a:latin typeface="华文中宋" panose="02010600040101010101" pitchFamily="2" charset="-122"/>
                          <a:ea typeface="华文中宋" panose="02010600040101010101" pitchFamily="2" charset="-122"/>
                          <a:cs typeface="华文中宋" panose="02010600040101010101" pitchFamily="2" charset="-122"/>
                        </a:rPr>
                        <a:t>类别</a:t>
                      </a:r>
                      <a:r>
                        <a:rPr lang="en-US" altLang="zh-CN" sz="240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华文中宋" panose="02010600040101010101" pitchFamily="2" charset="-122"/>
                        </a:rPr>
                        <a:t>内容</a:t>
                      </a:r>
                    </a:p>
                  </a:txBody>
                  <a:tcPr/>
                </a:tc>
                <a:tc>
                  <a:txBody>
                    <a:bodyPr/>
                    <a:lstStyle/>
                    <a:p>
                      <a:pPr>
                        <a:buNone/>
                      </a:pPr>
                      <a:r>
                        <a:rPr lang="zh-CN" altLang="en-US" sz="2400">
                          <a:latin typeface="华文中宋" panose="02010600040101010101" pitchFamily="2" charset="-122"/>
                          <a:ea typeface="华文中宋" panose="02010600040101010101" pitchFamily="2" charset="-122"/>
                        </a:rPr>
                        <a:t>项目干系人</a:t>
                      </a:r>
                    </a:p>
                  </a:txBody>
                  <a:tcPr/>
                </a:tc>
              </a:tr>
              <a:tr h="381000">
                <a:tc>
                  <a:txBody>
                    <a:bodyPr/>
                    <a:lstStyle/>
                    <a:p>
                      <a:pPr>
                        <a:buNone/>
                      </a:pPr>
                      <a:r>
                        <a:rPr lang="zh-CN" altLang="en-US" sz="2400">
                          <a:latin typeface="华文中宋" panose="02010600040101010101" pitchFamily="2" charset="-122"/>
                          <a:ea typeface="华文中宋" panose="02010600040101010101" pitchFamily="2" charset="-122"/>
                        </a:rPr>
                        <a:t>外部</a:t>
                      </a:r>
                    </a:p>
                  </a:txBody>
                  <a:tcPr/>
                </a:tc>
                <a:tc>
                  <a:txBody>
                    <a:bodyPr/>
                    <a:lstStyle/>
                    <a:p>
                      <a:pPr>
                        <a:buNone/>
                      </a:pPr>
                      <a:r>
                        <a:rPr lang="zh-CN" altLang="en-US" sz="2400">
                          <a:latin typeface="华文中宋" panose="02010600040101010101" pitchFamily="2" charset="-122"/>
                          <a:ea typeface="华文中宋" panose="02010600040101010101" pitchFamily="2" charset="-122"/>
                        </a:rPr>
                        <a:t>客户代表（杨枨老师）、</a:t>
                      </a:r>
                      <a:r>
                        <a:rPr lang="zh-CN" altLang="en-US" sz="2400">
                          <a:latin typeface="华文中宋" panose="02010600040101010101" pitchFamily="2" charset="-122"/>
                          <a:ea typeface="华文中宋" panose="02010600040101010101" pitchFamily="2" charset="-122"/>
                          <a:sym typeface="+mn-ea"/>
                        </a:rPr>
                        <a:t>其他客户（朱启壕、寿海燕、郑赟晗），竞争对手（其他小组）</a:t>
                      </a:r>
                      <a:endParaRPr lang="zh-CN" altLang="en-US" sz="2400">
                        <a:latin typeface="华文中宋" panose="02010600040101010101" pitchFamily="2" charset="-122"/>
                        <a:ea typeface="华文中宋" panose="02010600040101010101" pitchFamily="2" charset="-122"/>
                      </a:endParaRPr>
                    </a:p>
                  </a:txBody>
                  <a:tcPr/>
                </a:tc>
              </a:tr>
              <a:tr h="381000">
                <a:tc>
                  <a:txBody>
                    <a:bodyPr/>
                    <a:lstStyle/>
                    <a:p>
                      <a:pPr>
                        <a:buNone/>
                      </a:pPr>
                      <a:r>
                        <a:rPr lang="zh-CN" altLang="en-US" sz="2400">
                          <a:latin typeface="华文中宋" panose="02010600040101010101" pitchFamily="2" charset="-122"/>
                          <a:ea typeface="华文中宋" panose="02010600040101010101" pitchFamily="2" charset="-122"/>
                        </a:rPr>
                        <a:t>内部</a:t>
                      </a:r>
                    </a:p>
                  </a:txBody>
                  <a:tcPr/>
                </a:tc>
                <a:tc>
                  <a:txBody>
                    <a:bodyPr/>
                    <a:lstStyle/>
                    <a:p>
                      <a:pPr>
                        <a:buNone/>
                      </a:pPr>
                      <a:r>
                        <a:rPr lang="zh-CN" altLang="en-US" sz="2400">
                          <a:latin typeface="华文中宋" panose="02010600040101010101" pitchFamily="2" charset="-122"/>
                          <a:ea typeface="华文中宋" panose="02010600040101010101" pitchFamily="2" charset="-122"/>
                        </a:rPr>
                        <a:t>项目经理（潘仲菁）项目组成员（施芳怡、杨庆贤、余张龙、周文涛）、客户代表（杨枨老师）、助教（陈洁、柴昊龙、许诺、孟越）</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flipH="1">
            <a:off x="14161135" y="5285740"/>
            <a:ext cx="3877310" cy="2985770"/>
            <a:chOff x="0" y="3558106"/>
            <a:chExt cx="7115174" cy="5699532"/>
          </a:xfrm>
        </p:grpSpPr>
        <p:pic>
          <p:nvPicPr>
            <p:cNvPr id="8" name="object 8"/>
            <p:cNvPicPr/>
            <p:nvPr/>
          </p:nvPicPr>
          <p:blipFill>
            <a:blip r:embed="rId3" cstate="print"/>
            <a:stretch>
              <a:fillRect/>
            </a:stretch>
          </p:blipFill>
          <p:spPr>
            <a:xfrm>
              <a:off x="1028700" y="4390364"/>
              <a:ext cx="6086474" cy="4867274"/>
            </a:xfrm>
            <a:prstGeom prst="rect">
              <a:avLst/>
            </a:prstGeom>
          </p:spPr>
        </p:pic>
        <p:pic>
          <p:nvPicPr>
            <p:cNvPr id="10" name="object 10"/>
            <p:cNvPicPr/>
            <p:nvPr/>
          </p:nvPicPr>
          <p:blipFill>
            <a:blip r:embed="rId4"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客户沟通计划</a:t>
            </a:r>
          </a:p>
        </p:txBody>
      </p:sp>
      <p:graphicFrame>
        <p:nvGraphicFramePr>
          <p:cNvPr id="2" name="表格 1"/>
          <p:cNvGraphicFramePr/>
          <p:nvPr>
            <p:custDataLst>
              <p:tags r:id="rId1"/>
            </p:custDataLst>
          </p:nvPr>
        </p:nvGraphicFramePr>
        <p:xfrm>
          <a:off x="458788" y="1485900"/>
          <a:ext cx="13100685" cy="8031480"/>
        </p:xfrm>
        <a:graphic>
          <a:graphicData uri="http://schemas.openxmlformats.org/drawingml/2006/table">
            <a:tbl>
              <a:tblPr firstRow="1" bandRow="1">
                <a:tableStyleId>{5940675A-B579-460E-94D1-54222C63F5DA}</a:tableStyleId>
              </a:tblPr>
              <a:tblGrid>
                <a:gridCol w="2261235"/>
                <a:gridCol w="2696845"/>
                <a:gridCol w="2362835"/>
                <a:gridCol w="2193290"/>
                <a:gridCol w="1793240"/>
                <a:gridCol w="1793240"/>
              </a:tblGrid>
              <a:tr h="851535">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沟通内容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沟通形式</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参与人员</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地点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27381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每周三</a:t>
                      </a:r>
                    </a:p>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15:20-16:55</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预评审/正式评审当周需提交的任务文件</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G25全体，杨枨老师，四位助教</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理4-221</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2198370">
                <a:tc>
                  <a:txBody>
                    <a:bodyPr/>
                    <a:lstStyle/>
                    <a:p>
                      <a:pPr indent="0" algn="l">
                        <a:buNone/>
                      </a:pPr>
                      <a:r>
                        <a:rPr lang="en-US" sz="2400" b="0">
                          <a:solidFill>
                            <a:srgbClr val="3D557F"/>
                          </a:solidFill>
                          <a:highlight>
                            <a:srgbClr val="FFFF00"/>
                          </a:highlight>
                          <a:latin typeface="华文中宋" panose="02010600040101010101" pitchFamily="2" charset="-122"/>
                          <a:ea typeface="华文中宋" panose="02010600040101010101" pitchFamily="2" charset="-122"/>
                          <a:cs typeface="华文中宋" panose="02010600040101010101" pitchFamily="2" charset="-122"/>
                        </a:rPr>
                        <a:t>待预约 </a:t>
                      </a:r>
                      <a:endParaRPr lang="en-US" altLang="en-US" sz="2400" b="0">
                        <a:solidFill>
                          <a:srgbClr val="3D557F"/>
                        </a:solidFill>
                        <a:highlight>
                          <a:srgbClr val="FFFF00"/>
                        </a:highlight>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包括但不限于需求变更、需求分析等，将会提前准备访谈的内容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访谈</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理4-221</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（至项目结束前访谈次数不得小于2次，避免项目出现方向性错误）</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1853565">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每周日晚10:00前</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当周需提交的任务文件</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邮件</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G25全体，杨枨老师，四位助教</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854200">
                <a:tc>
                  <a:txBody>
                    <a:bodyPr/>
                    <a:lstStyle/>
                    <a:p>
                      <a:pPr indent="0" algn="l">
                        <a:buNone/>
                      </a:pPr>
                      <a:r>
                        <a:rPr lang="en-US" sz="2400" b="0">
                          <a:solidFill>
                            <a:srgbClr val="3D557F"/>
                          </a:solidFill>
                          <a:highlight>
                            <a:srgbClr val="FFFF00"/>
                          </a:highlight>
                          <a:latin typeface="华文中宋" panose="02010600040101010101" pitchFamily="2" charset="-122"/>
                          <a:ea typeface="华文中宋" panose="02010600040101010101" pitchFamily="2" charset="-122"/>
                          <a:cs typeface="宋体" panose="02010600030101010101" pitchFamily="2" charset="-122"/>
                        </a:rPr>
                        <a:t>待确定</a:t>
                      </a:r>
                      <a:endParaRPr lang="en-US" altLang="en-US" sz="2400" b="0">
                        <a:solidFill>
                          <a:srgbClr val="3D557F"/>
                        </a:solidFill>
                        <a:highlight>
                          <a:srgbClr val="FFFF00"/>
                        </a:highlight>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与客户约定访谈时间</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邮件/微信</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项目经理，杨枨老师</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lstStyle/>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团队内部沟通计划</a:t>
            </a:r>
          </a:p>
        </p:txBody>
      </p:sp>
      <p:graphicFrame>
        <p:nvGraphicFramePr>
          <p:cNvPr id="4" name="表格 3"/>
          <p:cNvGraphicFramePr/>
          <p:nvPr>
            <p:custDataLst>
              <p:tags r:id="rId1"/>
            </p:custDataLst>
          </p:nvPr>
        </p:nvGraphicFramePr>
        <p:xfrm>
          <a:off x="282575" y="1276985"/>
          <a:ext cx="14933295" cy="7227570"/>
        </p:xfrm>
        <a:graphic>
          <a:graphicData uri="http://schemas.openxmlformats.org/drawingml/2006/table">
            <a:tbl>
              <a:tblPr firstRow="1" bandRow="1">
                <a:tableStyleId>{5940675A-B579-460E-94D1-54222C63F5DA}</a:tableStyleId>
              </a:tblPr>
              <a:tblGrid>
                <a:gridCol w="1870710"/>
                <a:gridCol w="3306445"/>
                <a:gridCol w="4869815"/>
                <a:gridCol w="2197735"/>
                <a:gridCol w="2688590"/>
              </a:tblGrid>
              <a:tr h="479425">
                <a:tc>
                  <a:txBody>
                    <a:bodyPr/>
                    <a:lstStyle/>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沟通计划</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沟通内容</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沟通时间</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沟通形式</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参与人</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900430">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每周例会1</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zh-CN"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参照《会议管理》</a:t>
                      </a: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每周四中午12:30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r>
              <a:tr h="843280">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每周例会2</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每周六傍晚18:30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r>
              <a:tr h="1683385">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临时会议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zh-CN"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不定时，通常由项目经理主动发起或紧急情况当事人发起</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r>
              <a:tr h="1359535">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评审会议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里程碑性质文件正式评审的前一天傍晚18：30。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r>
              <a:tr h="1047115">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根据其他会议规定时间。</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线下/理四二楼转角方桌</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r>
              <a:tr h="914400">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团建</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包括但不限于对项目现阶段的建议、项目中出现的问题等</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不定期</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线下圆桌讨论</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23875"/>
            <a:ext cx="18288000" cy="203835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10" name="object 10"/>
          <p:cNvPicPr/>
          <p:nvPr/>
        </p:nvPicPr>
        <p:blipFill>
          <a:blip r:embed="rId3" cstate="print"/>
          <a:stretch>
            <a:fillRect/>
          </a:stretch>
        </p:blipFill>
        <p:spPr>
          <a:xfrm>
            <a:off x="14891870" y="2043138"/>
            <a:ext cx="2954477" cy="2195528"/>
          </a:xfrm>
          <a:prstGeom prst="rect">
            <a:avLst/>
          </a:prstGeom>
        </p:spPr>
      </p:pic>
      <p:pic>
        <p:nvPicPr>
          <p:cNvPr id="11" name="object 11"/>
          <p:cNvPicPr/>
          <p:nvPr/>
        </p:nvPicPr>
        <p:blipFill>
          <a:blip r:embed="rId4" cstate="print"/>
          <a:stretch>
            <a:fillRect/>
          </a:stretch>
        </p:blipFill>
        <p:spPr>
          <a:xfrm>
            <a:off x="12131676" y="1471930"/>
            <a:ext cx="1523999" cy="1457324"/>
          </a:xfrm>
          <a:prstGeom prst="rect">
            <a:avLst/>
          </a:prstGeom>
        </p:spPr>
      </p:pic>
      <p:sp>
        <p:nvSpPr>
          <p:cNvPr id="12" name="object 18"/>
          <p:cNvSpPr txBox="1"/>
          <p:nvPr/>
        </p:nvSpPr>
        <p:spPr>
          <a:xfrm>
            <a:off x="12995275" y="88201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3" name="object 18"/>
          <p:cNvSpPr txBox="1"/>
          <p:nvPr/>
        </p:nvSpPr>
        <p:spPr>
          <a:xfrm>
            <a:off x="307975" y="5932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质量管理体系说明</a:t>
            </a:r>
          </a:p>
        </p:txBody>
      </p:sp>
      <p:sp>
        <p:nvSpPr>
          <p:cNvPr id="14" name="文本框 99"/>
          <p:cNvSpPr txBox="1"/>
          <p:nvPr/>
        </p:nvSpPr>
        <p:spPr>
          <a:xfrm>
            <a:off x="307975" y="1648913"/>
            <a:ext cx="11426825" cy="645160"/>
          </a:xfrm>
          <a:prstGeom prst="rect">
            <a:avLst/>
          </a:prstGeom>
          <a:noFill/>
          <a:ln w="9525">
            <a:noFill/>
          </a:ln>
        </p:spPr>
        <p:txBody>
          <a:bodyPr wrap="square" anchor="t">
            <a:spAutoFit/>
          </a:bodyPr>
          <a:lstStyle/>
          <a:p>
            <a:pPr indent="304800">
              <a:lnSpc>
                <a:spcPct val="150000"/>
              </a:lnSpc>
            </a:pPr>
            <a:r>
              <a:rPr lang="zh-CN" altLang="zh-CN" sz="2400" dirty="0">
                <a:solidFill>
                  <a:schemeClr val="accent1">
                    <a:lumMod val="75000"/>
                  </a:schemeClr>
                </a:solidFill>
                <a:latin typeface="方正粗黑宋简体" panose="02000000000000000000" pitchFamily="2" charset="-122"/>
                <a:ea typeface="方正粗黑宋简体" panose="02000000000000000000" pitchFamily="2" charset="-122"/>
              </a:rPr>
              <a:t>“享学”APP需求工程全程将使用ISO9001质量管理体系监督项目质量。</a:t>
            </a:r>
          </a:p>
        </p:txBody>
      </p:sp>
      <p:sp>
        <p:nvSpPr>
          <p:cNvPr id="16" name="文本框 2"/>
          <p:cNvSpPr txBox="1"/>
          <p:nvPr/>
        </p:nvSpPr>
        <p:spPr>
          <a:xfrm>
            <a:off x="13280390" y="3874770"/>
            <a:ext cx="4299585" cy="3969385"/>
          </a:xfrm>
          <a:prstGeom prst="rect">
            <a:avLst/>
          </a:prstGeom>
          <a:solidFill>
            <a:schemeClr val="accent1">
              <a:lumMod val="20000"/>
              <a:lumOff val="80000"/>
            </a:schemeClr>
          </a:solidFill>
        </p:spPr>
        <p:txBody>
          <a:bodyPr wrap="square">
            <a:spAutoFit/>
          </a:bodyPr>
          <a:lstStyle/>
          <a:p>
            <a:pPr marR="0" defTabSz="914400" fontAlgn="auto">
              <a:lnSpc>
                <a:spcPct val="150000"/>
              </a:lnSpc>
              <a:buClrTx/>
              <a:buSzTx/>
              <a:buFontTx/>
              <a:defRPr/>
            </a:pPr>
            <a:r>
              <a:rPr kumimoji="0" lang="en-US" altLang="zh-CN"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   </a:t>
            </a:r>
            <a:r>
              <a:rPr kumimoji="0" lang="zh-CN" altLang="en-US"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ISO 9001是由全球第一个质量管理体系标准 BS 5750（BSI撰写）转化而来的，ISO 9001是迄今为止世界上最成熟的质量框架，全球有161个国家/地区的超过75万家组织正在使用这一框架。</a:t>
            </a: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3880" y="34290"/>
            <a:ext cx="4147185" cy="2267585"/>
          </a:xfrm>
          <a:prstGeom prst="rect">
            <a:avLst/>
          </a:prstGeom>
        </p:spPr>
      </p:pic>
      <p:sp>
        <p:nvSpPr>
          <p:cNvPr id="100" name="文本框 99"/>
          <p:cNvSpPr txBox="1"/>
          <p:nvPr/>
        </p:nvSpPr>
        <p:spPr>
          <a:xfrm>
            <a:off x="678180" y="2043430"/>
            <a:ext cx="12602210" cy="6985635"/>
          </a:xfrm>
          <a:prstGeom prst="rect">
            <a:avLst/>
          </a:prstGeom>
          <a:noFill/>
          <a:ln w="9525">
            <a:noFill/>
          </a:ln>
        </p:spPr>
        <p:txBody>
          <a:bodyPr wrap="square">
            <a:spAutoFit/>
          </a:bodyPr>
          <a:lstStyle/>
          <a:p>
            <a:pPr indent="0">
              <a:lnSpc>
                <a:spcPct val="200000"/>
              </a:lnSpc>
            </a:pPr>
            <a:endParaRPr lang="zh-CN" sz="32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a）以顾客为关注焦点</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b）领导作用</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组织依存于顾客。</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领导者确立组织统一的宗旨及方向。</a:t>
            </a: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c）全员参与</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d）过程方法</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各级人员是组织之本</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将活动或过程作为过程加以管理</a:t>
            </a: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f）改进</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g）询证决策</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改进总体业绩应当是组织的永恒目标。</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有效的决策是建立在数据和信息分析的基础上。</a:t>
            </a: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h）与供方的互利关系</a:t>
            </a: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组织与供方是相互依存的</a:t>
            </a:r>
            <a:endParaRPr lang="zh-CN" altLang="en-US" sz="3600" b="1">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246126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10" name="object 10"/>
          <p:cNvPicPr/>
          <p:nvPr/>
        </p:nvPicPr>
        <p:blipFill>
          <a:blip r:embed="rId3" cstate="print"/>
          <a:stretch>
            <a:fillRect/>
          </a:stretch>
        </p:blipFill>
        <p:spPr>
          <a:xfrm>
            <a:off x="14875995" y="3300438"/>
            <a:ext cx="2954477" cy="2195528"/>
          </a:xfrm>
          <a:prstGeom prst="rect">
            <a:avLst/>
          </a:prstGeom>
        </p:spPr>
      </p:pic>
      <p:pic>
        <p:nvPicPr>
          <p:cNvPr id="11" name="object 11"/>
          <p:cNvPicPr/>
          <p:nvPr/>
        </p:nvPicPr>
        <p:blipFill>
          <a:blip r:embed="rId4" cstate="print"/>
          <a:stretch>
            <a:fillRect/>
          </a:stretch>
        </p:blipFill>
        <p:spPr>
          <a:xfrm>
            <a:off x="12877801" y="2247900"/>
            <a:ext cx="1523999" cy="1457324"/>
          </a:xfrm>
          <a:prstGeom prst="rect">
            <a:avLst/>
          </a:prstGeom>
        </p:spPr>
      </p:pic>
      <p:sp>
        <p:nvSpPr>
          <p:cNvPr id="12" name="object 18"/>
          <p:cNvSpPr txBox="1"/>
          <p:nvPr/>
        </p:nvSpPr>
        <p:spPr>
          <a:xfrm>
            <a:off x="13090525" y="8994775"/>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alt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SQA</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小组（拟邀请）</a:t>
            </a:r>
          </a:p>
        </p:txBody>
      </p:sp>
      <p:sp>
        <p:nvSpPr>
          <p:cNvPr id="19" name="文本框 99"/>
          <p:cNvSpPr txBox="1"/>
          <p:nvPr/>
        </p:nvSpPr>
        <p:spPr>
          <a:xfrm>
            <a:off x="13507720" y="5222240"/>
            <a:ext cx="4669155" cy="2306955"/>
          </a:xfrm>
          <a:prstGeom prst="rect">
            <a:avLst/>
          </a:prstGeom>
          <a:noFill/>
          <a:ln w="9525">
            <a:noFill/>
          </a:ln>
        </p:spPr>
        <p:txBody>
          <a:bodyPr wrap="square" anchor="t">
            <a:spAutoFit/>
          </a:bodyPr>
          <a:lstStyle/>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项目的质量保证人员负责项目实施过程中对项目实施情况进行监督，包括对项目实施过程和工作产品进行监督检查。</a:t>
            </a: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graphicFrame>
        <p:nvGraphicFramePr>
          <p:cNvPr id="2" name="表格 1"/>
          <p:cNvGraphicFramePr/>
          <p:nvPr>
            <p:custDataLst>
              <p:tags r:id="rId1"/>
            </p:custDataLst>
          </p:nvPr>
        </p:nvGraphicFramePr>
        <p:xfrm>
          <a:off x="292417" y="1821180"/>
          <a:ext cx="12413615" cy="7486650"/>
        </p:xfrm>
        <a:graphic>
          <a:graphicData uri="http://schemas.openxmlformats.org/drawingml/2006/table">
            <a:tbl>
              <a:tblPr firstRow="1" bandRow="1">
                <a:tableStyleId>{5940675A-B579-460E-94D1-54222C63F5DA}</a:tableStyleId>
              </a:tblPr>
              <a:tblGrid>
                <a:gridCol w="1856740"/>
                <a:gridCol w="2807335"/>
                <a:gridCol w="3737610"/>
                <a:gridCol w="4011930"/>
              </a:tblGrid>
              <a:tr h="548005">
                <a:tc>
                  <a:txBody>
                    <a:bodyPr/>
                    <a:lstStyle/>
                    <a:p>
                      <a:pPr indent="0" algn="l">
                        <a:buNone/>
                      </a:pP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SQA角色</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职责</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339215">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杨枨</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最高项目评审员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参与预评审、正式评审并给出项目评分，提出项目修改意见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电话：13357102333邮箱：地址：理四504</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589915">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陈洁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邮箱：31901216@stu.zucc.edu.cn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柴昊龙</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邮箱：31901164@stu.zucc.edu.cn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孟越</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邮箱：31901142@stu.zucc.edu.cn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许诺</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邮箱：31901161@stu.zucc.edu.cn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88392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质量保证经理</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实施并监督质量保证计划，检验最终所有产品的质量使产品符合客户需求。</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微信：p04184869邮箱：31901191@stu.zucc.edu.cn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微信：sfy1374126063邮箱：31901192@stu.zucc.edu.cn </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a:noFill/>
                    </a:lnL>
                    <a:lnR>
                      <a:noFill/>
                    </a:lnR>
                    <a:lnT>
                      <a:noFill/>
                    </a:lnT>
                    <a:lnB>
                      <a:noFill/>
                    </a:lnB>
                    <a:lnTlToBr>
                      <a:noFill/>
                    </a:lnTlToBr>
                    <a:lnBlToTr>
                      <a:noFill/>
                    </a:lnBlToTr>
                    <a:solidFill>
                      <a:srgbClr val="FFFFFF"/>
                    </a:solidFill>
                  </a:tcPr>
                </a:tc>
              </a:tr>
              <a:tr h="589915">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微信：COISINIIIIIIIIIIIIII邮箱：31903099@stu.zucc.edu.cn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a:noFill/>
                    </a:lnL>
                    <a:lnR>
                      <a:noFill/>
                    </a:lnR>
                    <a:lnT>
                      <a:noFill/>
                    </a:lnT>
                    <a:lnB>
                      <a:noFill/>
                    </a:lnB>
                    <a:lnTlToBr>
                      <a:noFill/>
                    </a:lnTlToBr>
                    <a:lnBlToTr>
                      <a:noFill/>
                    </a:lnBlToTr>
                    <a:solidFill>
                      <a:srgbClr val="D3DBEA"/>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微信：lyhmywife邮箱：31901214@stu.zucc.edu.cn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a:noFill/>
                    </a:lnL>
                    <a:lnR>
                      <a:noFill/>
                    </a:lnR>
                    <a:lnT>
                      <a:noFill/>
                    </a:lnT>
                    <a:lnB>
                      <a:noFill/>
                    </a:lnB>
                    <a:lnTlToBr>
                      <a:noFill/>
                    </a:lnTlToBr>
                    <a:lnBlToTr>
                      <a:noFill/>
                    </a:lnBlToTr>
                    <a:solidFill>
                      <a:srgbClr val="FFFFFF"/>
                    </a:solidFill>
                  </a:tcPr>
                </a:tc>
              </a:tr>
              <a:tr h="589280">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D3DBEA"/>
                    </a:solidFill>
                  </a:tcPr>
                </a:tc>
                <a:tc>
                  <a:txBody>
                    <a:bodyPr/>
                    <a:lstStyle/>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微信：yuzhanglong2000邮箱：31901241@stu.zucc.edu.cn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nchor="ctr">
                    <a:lnL>
                      <a:noFill/>
                    </a:lnL>
                    <a:lnR>
                      <a:noFill/>
                    </a:lnR>
                    <a:lnT>
                      <a:noFill/>
                    </a:lnT>
                    <a:lnB w="19050">
                      <a:solidFill>
                        <a:srgbClr val="3D557F"/>
                      </a:solidFill>
                      <a:prstDash val="solid"/>
                    </a:lnB>
                    <a:lnTlToBr>
                      <a:noFill/>
                    </a:lnTlToBr>
                    <a:lnBlToTr>
                      <a:noFill/>
                    </a:lnBlToTr>
                    <a:solidFill>
                      <a:srgbClr val="D3DBEA"/>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179451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内部产品审计（列举）</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00" name="文本框 99"/>
          <p:cNvSpPr txBox="1"/>
          <p:nvPr/>
        </p:nvSpPr>
        <p:spPr>
          <a:xfrm>
            <a:off x="13557250" y="3011170"/>
            <a:ext cx="4127500" cy="4154170"/>
          </a:xfrm>
          <a:prstGeom prst="rect">
            <a:avLst/>
          </a:prstGeom>
          <a:noFill/>
          <a:ln w="9525">
            <a:noFill/>
          </a:ln>
        </p:spPr>
        <p:txBody>
          <a:bodyPr wrap="square">
            <a:spAutoFit/>
          </a:bodyPr>
          <a:lstStyle/>
          <a:p>
            <a:pPr indent="0"/>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带</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的审计日期是预估的最晚审计时间</a:t>
            </a:r>
            <a:endPar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indent="0"/>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t>
            </a:r>
          </a:p>
          <a:p>
            <a:pPr indent="0"/>
            <a:endPar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indent="0"/>
            <a:r>
              <a:rPr lang="zh-CN" alt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审计人</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G25</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全体成员</a:t>
            </a:r>
            <a:endPar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indent="0"/>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t>
            </a:r>
          </a:p>
          <a:p>
            <a:pPr indent="0"/>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审计形式：审计日期当天晚</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18:30</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线上微信语音会议</a:t>
            </a:r>
            <a:endParaRPr lang="en-US" sz="1200" b="0">
              <a:latin typeface="Times New Roman" panose="02020603050405020304" charset="0"/>
              <a:ea typeface="宋体" panose="02010600030101010101" pitchFamily="2" charset="-122"/>
            </a:endParaRPr>
          </a:p>
          <a:p>
            <a:pPr indent="0"/>
            <a:r>
              <a:rPr lang="en-US" sz="1200" b="0">
                <a:latin typeface="Times New Roman" panose="02020603050405020304" charset="0"/>
                <a:ea typeface="宋体" panose="02010600030101010101" pitchFamily="2" charset="-122"/>
              </a:rPr>
              <a:t> </a:t>
            </a:r>
            <a:endParaRPr lang="zh-CN" altLang="en-US"/>
          </a:p>
        </p:txBody>
      </p:sp>
      <p:graphicFrame>
        <p:nvGraphicFramePr>
          <p:cNvPr id="4" name="表格 3"/>
          <p:cNvGraphicFramePr/>
          <p:nvPr>
            <p:custDataLst>
              <p:tags r:id="rId1"/>
            </p:custDataLst>
          </p:nvPr>
        </p:nvGraphicFramePr>
        <p:xfrm>
          <a:off x="307975" y="1616075"/>
          <a:ext cx="12254865" cy="8234680"/>
        </p:xfrm>
        <a:graphic>
          <a:graphicData uri="http://schemas.openxmlformats.org/drawingml/2006/table">
            <a:tbl>
              <a:tblPr firstRow="1" bandRow="1">
                <a:tableStyleId>{5940675A-B579-460E-94D1-54222C63F5DA}</a:tableStyleId>
              </a:tblPr>
              <a:tblGrid>
                <a:gridCol w="1072515"/>
                <a:gridCol w="3674745"/>
                <a:gridCol w="4439920"/>
                <a:gridCol w="3067685"/>
              </a:tblGrid>
              <a:tr h="35560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编号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审计项目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审计标准</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审计日期</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71183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《项目章程》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《PMBOK第六版》第一部分4.1制定项目章程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71183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《可行性分析报告》</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《软件设计文档国家标准》可行性研究报告（GB8567——88）</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71183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《项目前景与范围》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82880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《需求工程项目计划》</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《PMBOK第六版》第一部分5项目范围管理7项目成本管理8项目质量管理10项目沟通管理11项目风险管理12项目采购管理</a:t>
                      </a:r>
                    </a:p>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《PMBOK第六版》第二部分3规划过程组5监控过程组4执行过程组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142367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UML模型图</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《UML2面向对象分析与设计（第2版）》；</a:t>
                      </a:r>
                    </a:p>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审计通过的《需求工程项目计划》；《软件需求分析原理与实践-常规选题-项目描述-2022-2-20》；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*2022-03-22（第一次）*2022-03-29（第二次）*2022-04-06（第三次）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1067435">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项目原型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审计通过的《软件需求规格说明书》；《软件需求分析原理与实践-常规选题-项目描述-2022-2-20》；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*2022-04-13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1423670">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《需求规格说明书》</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《软件设计文档国家标准》软件需求说明书（GB856T——88）；《软件需求分析原理与实践-常规选题-项目描述-2022-2-20》；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*2022-05-11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bl>
          </a:graphicData>
        </a:graphic>
      </p:graphicFrame>
      <p:sp>
        <p:nvSpPr>
          <p:cNvPr id="5" name="文本框 4"/>
          <p:cNvSpPr txBox="1"/>
          <p:nvPr/>
        </p:nvSpPr>
        <p:spPr>
          <a:xfrm>
            <a:off x="6604000" y="8385810"/>
            <a:ext cx="5080000" cy="414020"/>
          </a:xfrm>
          <a:prstGeom prst="rect">
            <a:avLst/>
          </a:prstGeom>
          <a:noFill/>
          <a:ln w="9525">
            <a:noFill/>
          </a:ln>
        </p:spPr>
        <p:txBody>
          <a:bodyPr>
            <a:spAutoFit/>
          </a:bodyPr>
          <a:lstStyle/>
          <a:p>
            <a:pPr indent="0"/>
            <a:endParaRPr lang="en-US" sz="1050" b="0">
              <a:latin typeface="宋体" panose="02010600030101010101" pitchFamily="2" charset="-122"/>
              <a:ea typeface="宋体" panose="02010600030101010101" pitchFamily="2" charset="-122"/>
            </a:endParaRPr>
          </a:p>
          <a:p>
            <a:pPr indent="0"/>
            <a:r>
              <a:rPr lang="en-US" sz="1050" b="0">
                <a:latin typeface="宋体" panose="02010600030101010101" pitchFamily="2" charset="-122"/>
                <a:ea typeface="宋体" panose="02010600030101010101" pitchFamily="2" charset="-122"/>
              </a:rPr>
              <a:t> </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object 2"/>
          <p:cNvGrpSpPr/>
          <p:nvPr/>
        </p:nvGrpSpPr>
        <p:grpSpPr>
          <a:xfrm flipH="1">
            <a:off x="10496550" y="-1116"/>
            <a:ext cx="7791450" cy="10287000"/>
            <a:chOff x="0" y="1"/>
            <a:chExt cx="7791450" cy="10287000"/>
          </a:xfrm>
        </p:grpSpPr>
        <p:sp>
          <p:nvSpPr>
            <p:cNvPr id="15"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16" name="object 4"/>
            <p:cNvPicPr/>
            <p:nvPr/>
          </p:nvPicPr>
          <p:blipFill>
            <a:blip r:embed="rId2" cstate="print"/>
            <a:stretch>
              <a:fillRect/>
            </a:stretch>
          </p:blipFill>
          <p:spPr>
            <a:xfrm>
              <a:off x="0" y="1946747"/>
              <a:ext cx="7791029" cy="6391274"/>
            </a:xfrm>
            <a:prstGeom prst="rect">
              <a:avLst/>
            </a:prstGeom>
          </p:spPr>
        </p:pic>
        <p:pic>
          <p:nvPicPr>
            <p:cNvPr id="17" name="object 5"/>
            <p:cNvPicPr/>
            <p:nvPr/>
          </p:nvPicPr>
          <p:blipFill>
            <a:blip r:embed="rId3" cstate="print"/>
            <a:stretch>
              <a:fillRect/>
            </a:stretch>
          </p:blipFill>
          <p:spPr>
            <a:xfrm>
              <a:off x="495687" y="1"/>
              <a:ext cx="2573142" cy="2544819"/>
            </a:xfrm>
            <a:prstGeom prst="rect">
              <a:avLst/>
            </a:prstGeom>
          </p:spPr>
        </p:pic>
        <p:pic>
          <p:nvPicPr>
            <p:cNvPr id="18" name="object 6"/>
            <p:cNvPicPr/>
            <p:nvPr/>
          </p:nvPicPr>
          <p:blipFill>
            <a:blip r:embed="rId4" cstate="print"/>
            <a:stretch>
              <a:fillRect/>
            </a:stretch>
          </p:blipFill>
          <p:spPr>
            <a:xfrm>
              <a:off x="0" y="7159128"/>
              <a:ext cx="3287364" cy="3127871"/>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p:nvPr/>
        </p:nvSpPr>
        <p:spPr>
          <a:xfrm>
            <a:off x="470535" y="175578"/>
            <a:ext cx="6608763" cy="1710055"/>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文档结构</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3" name="文本框 23"/>
          <p:cNvSpPr txBox="1"/>
          <p:nvPr/>
        </p:nvSpPr>
        <p:spPr>
          <a:xfrm>
            <a:off x="4546600" y="175895"/>
            <a:ext cx="11059795" cy="1753235"/>
          </a:xfrm>
          <a:prstGeom prst="rect">
            <a:avLst/>
          </a:prstGeom>
          <a:noFill/>
          <a:ln w="9525">
            <a:noFill/>
          </a:ln>
        </p:spPr>
        <p:txBody>
          <a:bodyPr wrap="square"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a:t>
            </a:r>
            <a:r>
              <a:rPr lang="en-US" altLang="zh-CN" sz="2400" dirty="0">
                <a:latin typeface="方正粗黑宋简体" panose="02000000000000000000" pitchFamily="2" charset="-122"/>
                <a:ea typeface="方正粗黑宋简体" panose="02000000000000000000" pitchFamily="2" charset="-122"/>
              </a:rPr>
              <a:t>标准的符合PMBOK要求的项目章程模板</a:t>
            </a:r>
            <a:r>
              <a:rPr lang="zh-CN" altLang="en-US" sz="2400" dirty="0">
                <a:latin typeface="方正粗黑宋简体" panose="02000000000000000000" pitchFamily="2" charset="-122"/>
                <a:ea typeface="方正粗黑宋简体" panose="02000000000000000000" pitchFamily="2" charset="-122"/>
              </a:rPr>
              <a:t>》</a:t>
            </a:r>
            <a:endParaRPr lang="en-US" altLang="zh-CN"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来源：https://wenku.baidu.com/view/022a2105102de2bd9705880d.html</a:t>
            </a:r>
          </a:p>
          <a:p>
            <a:pPr>
              <a:lnSpc>
                <a:spcPct val="150000"/>
              </a:lnSpc>
            </a:pPr>
            <a:r>
              <a:rPr lang="zh-CN" altLang="en-US" sz="2400" dirty="0">
                <a:latin typeface="方正粗黑宋简体" panose="02000000000000000000" pitchFamily="2" charset="-122"/>
                <a:ea typeface="方正粗黑宋简体" panose="02000000000000000000" pitchFamily="2" charset="-122"/>
              </a:rPr>
              <a:t>内容参考：《PMBOK第六版》第一部分 4.1制定项目章程</a:t>
            </a:r>
          </a:p>
        </p:txBody>
      </p:sp>
      <p:pic>
        <p:nvPicPr>
          <p:cNvPr id="9" name="图片 8" descr="ba11a922645943eda061cbcbd937158"/>
          <p:cNvPicPr>
            <a:picLocks noChangeAspect="1"/>
          </p:cNvPicPr>
          <p:nvPr/>
        </p:nvPicPr>
        <p:blipFill>
          <a:blip r:embed="rId6"/>
          <a:stretch>
            <a:fillRect/>
          </a:stretch>
        </p:blipFill>
        <p:spPr>
          <a:xfrm>
            <a:off x="319405" y="2091690"/>
            <a:ext cx="5713095" cy="7960360"/>
          </a:xfrm>
          <a:prstGeom prst="rect">
            <a:avLst/>
          </a:prstGeom>
        </p:spPr>
      </p:pic>
      <p:pic>
        <p:nvPicPr>
          <p:cNvPr id="10" name="图片 9" descr="07047c093214ffcf95816530deb9ba4"/>
          <p:cNvPicPr>
            <a:picLocks noChangeAspect="1"/>
          </p:cNvPicPr>
          <p:nvPr/>
        </p:nvPicPr>
        <p:blipFill>
          <a:blip r:embed="rId7"/>
          <a:stretch>
            <a:fillRect/>
          </a:stretch>
        </p:blipFill>
        <p:spPr>
          <a:xfrm>
            <a:off x="6450965" y="3535680"/>
            <a:ext cx="6274435" cy="64039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179451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外部过程评审</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文本框 4"/>
          <p:cNvSpPr txBox="1"/>
          <p:nvPr/>
        </p:nvSpPr>
        <p:spPr>
          <a:xfrm>
            <a:off x="6604000" y="8385810"/>
            <a:ext cx="5080000" cy="414020"/>
          </a:xfrm>
          <a:prstGeom prst="rect">
            <a:avLst/>
          </a:prstGeom>
          <a:noFill/>
          <a:ln w="9525">
            <a:noFill/>
          </a:ln>
        </p:spPr>
        <p:txBody>
          <a:bodyPr>
            <a:spAutoFit/>
          </a:bodyPr>
          <a:lstStyle/>
          <a:p>
            <a:pPr indent="0"/>
            <a:endParaRPr lang="en-US" sz="1050" b="0">
              <a:latin typeface="宋体" panose="02010600030101010101" pitchFamily="2" charset="-122"/>
              <a:ea typeface="宋体" panose="02010600030101010101" pitchFamily="2" charset="-122"/>
            </a:endParaRPr>
          </a:p>
          <a:p>
            <a:pPr indent="0"/>
            <a:r>
              <a:rPr lang="en-US" sz="1050" b="0">
                <a:latin typeface="宋体" panose="02010600030101010101" pitchFamily="2" charset="-122"/>
                <a:ea typeface="宋体" panose="02010600030101010101" pitchFamily="2" charset="-122"/>
              </a:rPr>
              <a:t> </a:t>
            </a:r>
            <a:endParaRPr lang="zh-CN" altLang="en-US"/>
          </a:p>
        </p:txBody>
      </p:sp>
      <p:graphicFrame>
        <p:nvGraphicFramePr>
          <p:cNvPr id="2" name="表格 1"/>
          <p:cNvGraphicFramePr/>
          <p:nvPr>
            <p:custDataLst>
              <p:tags r:id="rId1"/>
            </p:custDataLst>
          </p:nvPr>
        </p:nvGraphicFramePr>
        <p:xfrm>
          <a:off x="4625022" y="579755"/>
          <a:ext cx="9752965" cy="1200150"/>
        </p:xfrm>
        <a:graphic>
          <a:graphicData uri="http://schemas.openxmlformats.org/drawingml/2006/table">
            <a:tbl>
              <a:tblPr firstRow="1" bandRow="1">
                <a:tableStyleId>{5940675A-B579-460E-94D1-54222C63F5DA}</a:tableStyleId>
              </a:tblPr>
              <a:tblGrid>
                <a:gridCol w="3250565"/>
                <a:gridCol w="3249295"/>
                <a:gridCol w="3253105"/>
              </a:tblGrid>
              <a:tr h="600075">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评审人</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评审地点</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评审形式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60007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杨枨老师、四位助教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理四-221</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19050" cap="rnd">
                      <a:solidFill>
                        <a:srgbClr val="1784C7"/>
                      </a:solidFill>
                      <a:prstDash val="solid"/>
                    </a:lnR>
                    <a:lnT w="19050">
                      <a:solidFill>
                        <a:srgbClr val="1784C7"/>
                      </a:solidFill>
                      <a:prstDash val="solid"/>
                    </a:lnT>
                    <a:lnB w="19050" cap="rnd">
                      <a:solidFill>
                        <a:srgbClr val="1784C7"/>
                      </a:solidFill>
                      <a:prstDash val="solid"/>
                    </a:lnB>
                    <a:lnTlToBr>
                      <a:noFill/>
                    </a:lnTlToBr>
                    <a:lnBlToTr>
                      <a:noFill/>
                    </a:lnBlToTr>
                    <a:solidFill>
                      <a:srgbClr val="F2F2F2"/>
                    </a:solidFill>
                  </a:tcPr>
                </a:tc>
              </a:tr>
            </a:tbl>
          </a:graphicData>
        </a:graphic>
      </p:graphicFrame>
      <p:graphicFrame>
        <p:nvGraphicFramePr>
          <p:cNvPr id="7" name="表格 6"/>
          <p:cNvGraphicFramePr/>
          <p:nvPr>
            <p:custDataLst>
              <p:tags r:id="rId2"/>
            </p:custDataLst>
          </p:nvPr>
        </p:nvGraphicFramePr>
        <p:xfrm>
          <a:off x="592772" y="3002915"/>
          <a:ext cx="13190855" cy="5632450"/>
        </p:xfrm>
        <a:graphic>
          <a:graphicData uri="http://schemas.openxmlformats.org/drawingml/2006/table">
            <a:tbl>
              <a:tblPr firstRow="1" bandRow="1">
                <a:tableStyleId>{5940675A-B579-460E-94D1-54222C63F5DA}</a:tableStyleId>
              </a:tblPr>
              <a:tblGrid>
                <a:gridCol w="1154430"/>
                <a:gridCol w="3954145"/>
                <a:gridCol w="4779010"/>
                <a:gridCol w="3303270"/>
              </a:tblGrid>
              <a:tr h="80518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编号</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评审项目</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评审标准</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评审日期</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60909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《项目章程》 </a:t>
                      </a:r>
                    </a:p>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《可行性分析报告》</a:t>
                      </a:r>
                    </a:p>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《需求工程项目计划》</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《评审表-需求工程项目计划-2018》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2022-03-09</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w="19050">
                      <a:solidFill>
                        <a:srgbClr val="3D557F"/>
                      </a:solidFill>
                      <a:prstDash val="solid"/>
                    </a:lnT>
                    <a:lnB>
                      <a:noFill/>
                    </a:lnB>
                    <a:lnTlToBr>
                      <a:noFill/>
                    </a:lnTlToBr>
                    <a:lnBlToTr>
                      <a:noFill/>
                    </a:lnBlToTr>
                    <a:solidFill>
                      <a:srgbClr val="FFFFFF"/>
                    </a:solidFill>
                  </a:tcPr>
                </a:tc>
              </a:tr>
              <a:tr h="80391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《需求规格说明书》</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《评审表-软件需求规格说明书SRA-2018》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*2022-05-11</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80518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《需求变更文档》</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《评审表-需求变更管理2018》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*2022-06-02</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FFFFFF"/>
                    </a:solidFill>
                  </a:tcPr>
                </a:tc>
              </a:tr>
              <a:tr h="80391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《项目总结报告》</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《评审表-需求工程项目收尾-2018》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a:noFill/>
                    </a:lnB>
                    <a:lnTlToBr>
                      <a:noFill/>
                    </a:lnTlToBr>
                    <a:lnBlToTr>
                      <a:noFill/>
                    </a:lnBlToTr>
                    <a:solidFill>
                      <a:srgbClr val="D3DBEA"/>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*2022-06-16</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D3DBEA"/>
                    </a:solidFill>
                  </a:tcPr>
                </a:tc>
              </a:tr>
              <a:tr h="805180">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课程项目PPT</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《评审表-课程项目PPT-2018》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c>
                  <a:txBody>
                    <a:bodyPr/>
                    <a:lstStyle/>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根据具体项目评审日期</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sp>
        <p:nvSpPr>
          <p:cNvPr id="8" name="文本框 7"/>
          <p:cNvSpPr txBox="1"/>
          <p:nvPr/>
        </p:nvSpPr>
        <p:spPr>
          <a:xfrm>
            <a:off x="14377670" y="3557905"/>
            <a:ext cx="3270885" cy="5077460"/>
          </a:xfrm>
          <a:prstGeom prst="rect">
            <a:avLst/>
          </a:prstGeom>
          <a:noFill/>
          <a:ln w="9525">
            <a:noFill/>
          </a:ln>
        </p:spPr>
        <p:txBody>
          <a:bodyPr wrap="square">
            <a:spAutoFit/>
          </a:bodyPr>
          <a:lstStyle/>
          <a:p>
            <a:pPr indent="266700">
              <a:lnSpc>
                <a:spcPct val="150000"/>
              </a:lnSpc>
            </a:pPr>
            <a:r>
              <a:rPr lang="zh-CN" sz="2400" b="0">
                <a:latin typeface="华文中宋" panose="02010600040101010101" pitchFamily="2" charset="-122"/>
                <a:ea typeface="华文中宋" panose="02010600040101010101" pitchFamily="2" charset="-122"/>
              </a:rPr>
              <a:t>项目严格按照组织定义的软件过程进行开发，过程评审的具体依据参照企业的过程规范，保证项目中的所有过程活动都在实施范围内。在每次评审之后，要对评审结果做出明确的决策并形成评审记录</a:t>
            </a:r>
            <a:r>
              <a:rPr lang="zh-CN" sz="2000" b="0">
                <a:latin typeface="华文中宋" panose="02010600040101010101" pitchFamily="2" charset="-122"/>
                <a:ea typeface="华文中宋" panose="02010600040101010101" pitchFamily="2" charset="-122"/>
              </a:rPr>
              <a:t>。</a:t>
            </a:r>
            <a:endParaRPr lang="zh-CN" altLang="en-US" sz="2000" b="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a:endParaRPr/>
            </a:p>
          </p:txBody>
        </p:sp>
        <p:pic>
          <p:nvPicPr>
            <p:cNvPr id="4" name="object 4"/>
            <p:cNvPicPr/>
            <p:nvPr/>
          </p:nvPicPr>
          <p:blipFill>
            <a:blip r:embed="rId3" cstate="print"/>
            <a:stretch>
              <a:fillRect/>
            </a:stretch>
          </p:blipFill>
          <p:spPr>
            <a:xfrm>
              <a:off x="11402892" y="4231154"/>
              <a:ext cx="2253935" cy="2425383"/>
            </a:xfrm>
            <a:prstGeom prst="rect">
              <a:avLst/>
            </a:prstGeom>
          </p:spPr>
        </p:pic>
        <p:pic>
          <p:nvPicPr>
            <p:cNvPr id="5" name="object 5"/>
            <p:cNvPicPr/>
            <p:nvPr/>
          </p:nvPicPr>
          <p:blipFill>
            <a:blip r:embed="rId4" cstate="print"/>
            <a:stretch>
              <a:fillRect/>
            </a:stretch>
          </p:blipFill>
          <p:spPr>
            <a:xfrm>
              <a:off x="11365481" y="1778"/>
              <a:ext cx="3031124" cy="2948418"/>
            </a:xfrm>
            <a:prstGeom prst="rect">
              <a:avLst/>
            </a:prstGeom>
          </p:spPr>
        </p:pic>
        <p:pic>
          <p:nvPicPr>
            <p:cNvPr id="6" name="object 6"/>
            <p:cNvPicPr/>
            <p:nvPr/>
          </p:nvPicPr>
          <p:blipFill>
            <a:blip r:embed="rId5" cstate="print"/>
            <a:stretch>
              <a:fillRect/>
            </a:stretch>
          </p:blipFill>
          <p:spPr>
            <a:xfrm>
              <a:off x="14875396" y="0"/>
              <a:ext cx="3266567" cy="3071314"/>
            </a:xfrm>
            <a:prstGeom prst="rect">
              <a:avLst/>
            </a:prstGeom>
          </p:spPr>
        </p:pic>
        <p:pic>
          <p:nvPicPr>
            <p:cNvPr id="7" name="object 7"/>
            <p:cNvPicPr/>
            <p:nvPr/>
          </p:nvPicPr>
          <p:blipFill>
            <a:blip r:embed="rId6" cstate="print"/>
            <a:stretch>
              <a:fillRect/>
            </a:stretch>
          </p:blipFill>
          <p:spPr>
            <a:xfrm>
              <a:off x="15450473" y="6833348"/>
              <a:ext cx="2571749" cy="2819399"/>
            </a:xfrm>
            <a:prstGeom prst="rect">
              <a:avLst/>
            </a:prstGeom>
          </p:spPr>
        </p:pic>
        <p:pic>
          <p:nvPicPr>
            <p:cNvPr id="8" name="object 8"/>
            <p:cNvPicPr/>
            <p:nvPr/>
          </p:nvPicPr>
          <p:blipFill>
            <a:blip r:embed="rId7" cstate="print"/>
            <a:stretch>
              <a:fillRect/>
            </a:stretch>
          </p:blipFill>
          <p:spPr>
            <a:xfrm>
              <a:off x="11207253" y="7124323"/>
              <a:ext cx="3665146" cy="2817612"/>
            </a:xfrm>
            <a:prstGeom prst="rect">
              <a:avLst/>
            </a:prstGeom>
          </p:spPr>
        </p:pic>
      </p:grpSp>
      <p:sp>
        <p:nvSpPr>
          <p:cNvPr id="14" name="object 18"/>
          <p:cNvSpPr txBox="1"/>
          <p:nvPr/>
        </p:nvSpPr>
        <p:spPr>
          <a:xfrm>
            <a:off x="12934950" y="8977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10</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成本管理计划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5" name="object 18"/>
          <p:cNvSpPr txBox="1">
            <a:spLocks noGrp="1"/>
          </p:cNvSpPr>
          <p:nvPr>
            <p:ph type="title"/>
          </p:nvPr>
        </p:nvSpPr>
        <p:spPr>
          <a:xfrm>
            <a:off x="13339762" y="3362007"/>
            <a:ext cx="6929438" cy="877888"/>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成本预算</a:t>
            </a:r>
          </a:p>
        </p:txBody>
      </p:sp>
      <p:sp>
        <p:nvSpPr>
          <p:cNvPr id="16" name="文本框 99"/>
          <p:cNvSpPr txBox="1"/>
          <p:nvPr/>
        </p:nvSpPr>
        <p:spPr>
          <a:xfrm>
            <a:off x="12971462" y="4401820"/>
            <a:ext cx="5080000" cy="1198880"/>
          </a:xfrm>
          <a:prstGeom prst="rect">
            <a:avLst/>
          </a:prstGeom>
          <a:noFill/>
          <a:ln w="9525">
            <a:noFill/>
          </a:ln>
        </p:spPr>
        <p:txBody>
          <a:bodyPr anchor="t">
            <a:spAutoFit/>
          </a:bodyPr>
          <a:lstStyle/>
          <a:p>
            <a:pPr indent="304800">
              <a:lnSpc>
                <a:spcPct val="150000"/>
              </a:lnSpc>
            </a:pPr>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项目参与人数：5人</a:t>
            </a:r>
          </a:p>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   项目持续时长：5个月</a:t>
            </a:r>
            <a:endParaRPr lang="zh-CN" altLang="en-US" sz="2400" dirty="0">
              <a:latin typeface="方正粗黑宋简体" panose="02000000000000000000" pitchFamily="2" charset="-122"/>
              <a:ea typeface="方正粗黑宋简体" panose="02000000000000000000" pitchFamily="2" charset="-122"/>
            </a:endParaRPr>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9" cstate="print"/>
          <a:stretch>
            <a:fillRect/>
          </a:stretch>
        </p:blipFill>
        <p:spPr>
          <a:xfrm>
            <a:off x="16078646" y="3583635"/>
            <a:ext cx="2285554" cy="2550465"/>
          </a:xfrm>
          <a:prstGeom prst="rect">
            <a:avLst/>
          </a:prstGeom>
        </p:spPr>
      </p:pic>
      <p:graphicFrame>
        <p:nvGraphicFramePr>
          <p:cNvPr id="9" name="表格 8"/>
          <p:cNvGraphicFramePr/>
          <p:nvPr>
            <p:custDataLst>
              <p:tags r:id="rId1"/>
            </p:custDataLst>
          </p:nvPr>
        </p:nvGraphicFramePr>
        <p:xfrm>
          <a:off x="211138" y="288925"/>
          <a:ext cx="10788015" cy="9425305"/>
        </p:xfrm>
        <a:graphic>
          <a:graphicData uri="http://schemas.openxmlformats.org/drawingml/2006/table">
            <a:tbl>
              <a:tblPr firstRow="1" bandRow="1">
                <a:tableStyleId>{5940675A-B579-460E-94D1-54222C63F5DA}</a:tableStyleId>
              </a:tblPr>
              <a:tblGrid>
                <a:gridCol w="1927860"/>
                <a:gridCol w="1276350"/>
                <a:gridCol w="1417320"/>
                <a:gridCol w="1795145"/>
                <a:gridCol w="4371340"/>
              </a:tblGrid>
              <a:tr h="103505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条目</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单位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数量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总预期经费（单位：元）</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370649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人力成本</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85.22元/小时</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已完成的项目实际工时135.25+预估工时2260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144447.90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2021年3月采集数据124176条，2021年3月全国程序员平均工资15189元，工资中位数12500元，其中95%的人的工资介于5250元到37500元，计算可得人均每小时工资85.22元数据来源：https://www.sohu.com/a/454677225_120061661</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r>
              <a:tr h="158877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活动交流（团队建设）</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500元/次</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1500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项目初期和结束前各一次团建，项目中间阶段也进行一次团建 具体时间待定</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lnTlToBr>
                      <a:noFill/>
                    </a:lnTlToBr>
                    <a:lnBlToTr>
                      <a:noFill/>
                    </a:lnBlToTr>
                    <a:solidFill>
                      <a:srgbClr val="FFFFFF"/>
                    </a:solidFill>
                  </a:tcPr>
                </a:tc>
              </a:tr>
              <a:tr h="2059940">
                <a:tc>
                  <a:txBody>
                    <a:bodyPr/>
                    <a:lstStyle/>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软件费</a:t>
                      </a:r>
                    </a:p>
                  </a:txBody>
                  <a:tcPr marL="68580" marR="68580" marT="0" marB="0">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lstStyle/>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家庭版</a:t>
                      </a: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498</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元</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年</a:t>
                      </a:r>
                    </a:p>
                    <a:p>
                      <a:pPr indent="0" algn="l">
                        <a:buNone/>
                      </a:pP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Projec398</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元</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2488</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MS Office 365家庭版*1</a:t>
                      </a:r>
                    </a:p>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MS Office Project*5</a:t>
                      </a:r>
                    </a:p>
                    <a:p>
                      <a:pPr indent="0" algn="l">
                        <a:buNone/>
                      </a:pP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lnTlToBr>
                      <a:noFill/>
                    </a:lnTlToBr>
                    <a:lnBlToTr>
                      <a:noFill/>
                    </a:lnBlToTr>
                    <a:solidFill>
                      <a:srgbClr val="F2F2F2"/>
                    </a:solidFill>
                  </a:tcPr>
                </a:tc>
              </a:tr>
              <a:tr h="103505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总计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784C7"/>
                      </a:solidFill>
                      <a:prstDash val="solid"/>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146947.9</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允许项目实际成本的波动范围是+/-1000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需求阶段风险评估</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graphicFrame>
        <p:nvGraphicFramePr>
          <p:cNvPr id="4" name="表格 3"/>
          <p:cNvGraphicFramePr/>
          <p:nvPr>
            <p:custDataLst>
              <p:tags r:id="rId1"/>
            </p:custDataLst>
          </p:nvPr>
        </p:nvGraphicFramePr>
        <p:xfrm>
          <a:off x="245745" y="1540319"/>
          <a:ext cx="16116300" cy="8182610"/>
        </p:xfrm>
        <a:graphic>
          <a:graphicData uri="http://schemas.openxmlformats.org/drawingml/2006/table">
            <a:tbl>
              <a:tblPr firstRow="1" bandRow="1">
                <a:tableStyleId>{5940675A-B579-460E-94D1-54222C63F5DA}</a:tableStyleId>
              </a:tblPr>
              <a:tblGrid>
                <a:gridCol w="766445"/>
                <a:gridCol w="5933440"/>
                <a:gridCol w="6381115"/>
                <a:gridCol w="1217295"/>
                <a:gridCol w="1818005"/>
              </a:tblGrid>
              <a:tr h="668655">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编号</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引发原因</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可能导致的风险</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2400" b="0">
                          <a:solidFill>
                            <a:srgbClr val="FFFFFF"/>
                          </a:solidFill>
                          <a:latin typeface="Times New Roman" panose="02020603050405020304" charset="0"/>
                          <a:cs typeface="Times New Roman" panose="02020603050405020304" charset="0"/>
                        </a:rPr>
                        <a:t> </a:t>
                      </a:r>
                      <a:endParaRPr lang="en-US" altLang="en-US" sz="2400" b="0">
                        <a:solidFill>
                          <a:srgbClr val="FFFFFF"/>
                        </a:solidFill>
                        <a:latin typeface="Times New Roman" panose="02020603050405020304" charset="0"/>
                        <a:ea typeface="Times New Roman" panose="02020603050405020304" charset="0"/>
                        <a:cs typeface="Times New Roman" panose="02020603050405020304"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2400" b="0">
                          <a:solidFill>
                            <a:srgbClr val="FFFFFF"/>
                          </a:solidFill>
                          <a:latin typeface="Times New Roman" panose="02020603050405020304" charset="0"/>
                          <a:cs typeface="Times New Roman" panose="02020603050405020304" charset="0"/>
                        </a:rPr>
                        <a:t> </a:t>
                      </a:r>
                      <a:endParaRPr lang="en-US" altLang="en-US" sz="2400" b="0">
                        <a:solidFill>
                          <a:srgbClr val="FFFFFF"/>
                        </a:solidFill>
                        <a:latin typeface="Times New Roman" panose="02020603050405020304" charset="0"/>
                        <a:ea typeface="Times New Roman" panose="02020603050405020304" charset="0"/>
                        <a:cs typeface="Times New Roman" panose="02020603050405020304"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tr>
              <a:tr h="732790">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前期对产品的使用前景和项目范围没有和客户达成明确共识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产品开发方向发生错误，后果不可逆转</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5">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需求获取阶段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14">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需求开发</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2</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需求开发阶段时间分配不合理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无法按期完成任务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365760">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3</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忽视了项目的隐含性需求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产品未能达到客户满意</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客户对产品需求意见不一致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产品未能达到客户满意</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5</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没有对用户需求的优先级进行排列</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对客户使用的方便性大大降低</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6</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未能弄清楚需要实现什么功能</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产品满足不了客户的需求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需求分析阶段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45910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7</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没有考虑软件的性能</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产品质量不高，容易崩溃</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6926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8</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没有考虑软件的响应时间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响应时间过长，浪费客户的时间，效率低</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5783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9</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未能准确的理解客户的需求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设计的产品与客户预期不符合</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10</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格式不正确</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说明书不严谨，有漏洞</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编写需求规格说明书</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11</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需求理解引发的风险</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产品与客户预期不符</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12</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具有二义性术语</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对说明书有自己的想法</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365760">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未对需求规格说明书进行审核</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产品的完整性准确性无法保证</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2">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需求规格审核阶段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70548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15</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未对用户手册进行审核</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与客户用户手册理解没达到一致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lnB w="6350">
                      <a:solidFill>
                        <a:srgbClr val="D9D9D9"/>
                      </a:solidFill>
                      <a:prstDash val="dash"/>
                    </a:lnB>
                  </a:tcPr>
                </a:tc>
              </a:tr>
              <a:tr h="468630">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16</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没有推迟未来可能要发生变化的需求的实现</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需要修改产品，造成资源浪费</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需求管理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rowSpan="3">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需求管理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r h="46926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17</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没有使用需求跟踪矩阵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在设计构造测试期间可能会遗漏需求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36639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18</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需求变更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需要重新设计需求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19050">
                      <a:solidFill>
                        <a:srgbClr val="E34D4D"/>
                      </a:solidFill>
                      <a:prstDash val="solid"/>
                    </a:lnB>
                  </a:tcPr>
                </a:tc>
                <a:tc vMerge="1">
                  <a:txBody>
                    <a:bodyPr/>
                    <a:lstStyle/>
                    <a:p>
                      <a:endParaRPr lang="zh-CN"/>
                    </a:p>
                  </a:txBody>
                  <a:tcPr>
                    <a:lnL w="6350">
                      <a:solidFill>
                        <a:srgbClr val="D9D9D9"/>
                      </a:solidFill>
                      <a:prstDash val="dash"/>
                    </a:lnL>
                    <a:lnR>
                      <a:noFill/>
                    </a:lnR>
                    <a:lnB w="19050">
                      <a:solidFill>
                        <a:srgbClr val="E34D4D"/>
                      </a:solidFill>
                      <a:prstDash val="solid"/>
                    </a:lnB>
                  </a:tcPr>
                </a:tc>
              </a:tr>
            </a:tbl>
          </a:graphicData>
        </a:graphic>
      </p:graphicFrame>
      <p:sp>
        <p:nvSpPr>
          <p:cNvPr id="5" name="object 18"/>
          <p:cNvSpPr txBox="1"/>
          <p:nvPr/>
        </p:nvSpPr>
        <p:spPr>
          <a:xfrm>
            <a:off x="13582650" y="9321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风险控制</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30276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需求阶段风险控制</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6" name="表格 5"/>
          <p:cNvGraphicFramePr/>
          <p:nvPr>
            <p:custDataLst>
              <p:tags r:id="rId1"/>
            </p:custDataLst>
          </p:nvPr>
        </p:nvGraphicFramePr>
        <p:xfrm>
          <a:off x="376555" y="1360615"/>
          <a:ext cx="15789910" cy="7973060"/>
        </p:xfrm>
        <a:graphic>
          <a:graphicData uri="http://schemas.openxmlformats.org/drawingml/2006/table">
            <a:tbl>
              <a:tblPr firstRow="1" bandRow="1">
                <a:tableStyleId>{5940675A-B579-460E-94D1-54222C63F5DA}</a:tableStyleId>
              </a:tblPr>
              <a:tblGrid>
                <a:gridCol w="770255"/>
                <a:gridCol w="11131550"/>
                <a:gridCol w="1252855"/>
                <a:gridCol w="1063625"/>
                <a:gridCol w="1571625"/>
              </a:tblGrid>
              <a:tr h="675640">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控制措施</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风险负责人</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tr>
              <a:tr h="63881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在项目早期和客户深度沟通，编写产品前景和范围文档， 并将它作为添加新需求和修改现有需求的指导性文件</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5">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需求获取阶段</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15">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需求开发</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43751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合理安排需求开发所需的时间，其工作量应控制在占项目总工作量的15%左右。</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3878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确定主要客户，保证有足够的客户代表的积极参与， 并由权威性的客户人员对需求作出权威性的说明</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381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尽量识别客户可能做出的任何假设。 提出能够自由回答的问题来鼓励客户分享更多的想法、期望。</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381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提炼出隐藏在客户提出解决方案背后的真正意图</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43878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确保每个功能需求、特征、用例都设置了优先级，并在迭代中实现</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需求分析阶段</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4381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评估每个需求的可行性，确定哪些需求的实现时间可能比预期长，并提早采取策略</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381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8</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在学习一些新技术时考虑学习曲线，只有一定的学习时间才能达到适当的熟练程度</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381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9</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尽早确认高风险的需求，并留出足够时间，让用户从错误中学习经验，实验以及制作原型</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65214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10</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对需求文档进行正式评审，以减小需求得不同理解所造成的风险</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编写需求规格说明</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42608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11</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记录下负责最终解释每个TBD的负责人的姓名和解决的截止时间</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42608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12</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创建数据字典，帮助用户与开发团队对于一些概念达成一致</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27495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13</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强调需要解决的业务是什么，而不是如何解决</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tcPr>
                </a:tc>
              </a:tr>
              <a:tr h="27432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对规格说明书进行审核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2">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需求规格审核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a:noFill/>
                    </a:lnR>
                  </a:tcPr>
                </a:tc>
              </a:tr>
              <a:tr h="27495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15</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对用户手册以及数据字典进行审核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6350">
                      <a:solidFill>
                        <a:srgbClr val="D9D9D9"/>
                      </a:solidFill>
                      <a:prstDash val="dash"/>
                    </a:lnB>
                  </a:tcPr>
                </a:tc>
                <a:tc vMerge="1">
                  <a:txBody>
                    <a:bodyPr/>
                    <a:lstStyle/>
                    <a:p>
                      <a:endParaRPr lang="zh-CN"/>
                    </a:p>
                  </a:txBody>
                  <a:tcPr>
                    <a:lnL w="6350">
                      <a:solidFill>
                        <a:srgbClr val="D9D9D9"/>
                      </a:solidFill>
                      <a:prstDash val="dash"/>
                    </a:lnL>
                    <a:lnR>
                      <a:noFill/>
                    </a:lnR>
                    <a:lnB w="6350">
                      <a:solidFill>
                        <a:srgbClr val="D9D9D9"/>
                      </a:solidFill>
                      <a:prstDash val="dash"/>
                    </a:lnB>
                  </a:tcPr>
                </a:tc>
              </a:tr>
              <a:tr h="27495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16</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先确定核心需求，再确定其他需求</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需求管理</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rowSpan="3">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需求管理</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r h="27432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17</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使用需求跟踪矩阵避免遗漏需求</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tcPr>
                </a:tc>
                <a:tc vMerge="1">
                  <a:txBody>
                    <a:bodyPr/>
                    <a:lstStyle/>
                    <a:p>
                      <a:endParaRPr lang="zh-CN"/>
                    </a:p>
                  </a:txBody>
                  <a:tcPr>
                    <a:lnL w="6350">
                      <a:solidFill>
                        <a:srgbClr val="D9D9D9"/>
                      </a:solidFill>
                      <a:prstDash val="dash"/>
                    </a:lnL>
                    <a:lnR>
                      <a:noFill/>
                    </a:lnR>
                  </a:tcPr>
                </a:tc>
              </a:tr>
              <a:tr h="27495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18</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推迟不确定可能会发生变化的需求的实现</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vMerge="1">
                  <a:txBody>
                    <a:bodyPr/>
                    <a:lstStyle/>
                    <a:p>
                      <a:endParaRPr lang="zh-CN"/>
                    </a:p>
                  </a:txBody>
                  <a:tcPr>
                    <a:lnL w="6350">
                      <a:solidFill>
                        <a:srgbClr val="D9D9D9"/>
                      </a:solidFill>
                      <a:prstDash val="dash"/>
                    </a:lnL>
                    <a:lnR w="6350">
                      <a:solidFill>
                        <a:srgbClr val="D9D9D9"/>
                      </a:solidFill>
                      <a:prstDash val="dash"/>
                    </a:lnR>
                    <a:lnB w="19050">
                      <a:solidFill>
                        <a:srgbClr val="E34D4D"/>
                      </a:solidFill>
                      <a:prstDash val="solid"/>
                    </a:lnB>
                  </a:tcPr>
                </a:tc>
                <a:tc vMerge="1">
                  <a:txBody>
                    <a:bodyPr/>
                    <a:lstStyle/>
                    <a:p>
                      <a:endParaRPr lang="zh-CN"/>
                    </a:p>
                  </a:txBody>
                  <a:tcPr>
                    <a:lnL w="6350">
                      <a:solidFill>
                        <a:srgbClr val="D9D9D9"/>
                      </a:solidFill>
                      <a:prstDash val="dash"/>
                    </a:lnL>
                    <a:lnR>
                      <a:noFill/>
                    </a:lnR>
                    <a:lnB w="19050">
                      <a:solidFill>
                        <a:srgbClr val="E34D4D"/>
                      </a:solidFill>
                      <a:prstDash val="soli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23164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其他风险评估</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3" name="表格 2"/>
          <p:cNvGraphicFramePr/>
          <p:nvPr>
            <p:custDataLst>
              <p:tags r:id="rId1"/>
            </p:custDataLst>
          </p:nvPr>
        </p:nvGraphicFramePr>
        <p:xfrm>
          <a:off x="469900" y="1606550"/>
          <a:ext cx="10894060" cy="7404100"/>
        </p:xfrm>
        <a:graphic>
          <a:graphicData uri="http://schemas.openxmlformats.org/drawingml/2006/table">
            <a:tbl>
              <a:tblPr firstRow="1" bandRow="1">
                <a:tableStyleId>{5940675A-B579-460E-94D1-54222C63F5DA}</a:tableStyleId>
              </a:tblPr>
              <a:tblGrid>
                <a:gridCol w="664210"/>
                <a:gridCol w="4273550"/>
                <a:gridCol w="5956300"/>
              </a:tblGrid>
              <a:tr h="155829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引发原因</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可能导致的风险</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tr>
              <a:tr h="10610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组员因个人原因无法按时完成个人任务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无法在规定时间内完成当前项目任务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0610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由于工作设备损坏等外界环境原因导致文档丢失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无法在规定时间内完成当前项目任务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0610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由于组员个人能力原因完成任务的质量较差</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当前项目任务不达标</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0610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由于客户对需求的更改</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任务需要重新启动</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5403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客户对产品期望值过高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对产品质量不满意</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06108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组员退出项目</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所属部分任务无法在规定时间内完成</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a:endParaRPr/>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风险控制</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23164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其他风险控制</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4" name="表格 3"/>
          <p:cNvGraphicFramePr/>
          <p:nvPr>
            <p:custDataLst>
              <p:tags r:id="rId1"/>
            </p:custDataLst>
          </p:nvPr>
        </p:nvGraphicFramePr>
        <p:xfrm>
          <a:off x="587375" y="1615440"/>
          <a:ext cx="13166725" cy="7651750"/>
        </p:xfrm>
        <a:graphic>
          <a:graphicData uri="http://schemas.openxmlformats.org/drawingml/2006/table">
            <a:tbl>
              <a:tblPr firstRow="1" bandRow="1">
                <a:tableStyleId>{5940675A-B579-460E-94D1-54222C63F5DA}</a:tableStyleId>
              </a:tblPr>
              <a:tblGrid>
                <a:gridCol w="769620"/>
                <a:gridCol w="10466705"/>
                <a:gridCol w="1930400"/>
              </a:tblGrid>
              <a:tr h="147320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控制措施</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风险负责人</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tr>
              <a:tr h="112522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暂时移交其个人任务给其他组员，并在本周的组员绩效评价中记录情况</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57467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及时将文档传递至Git仓库云端存储</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12585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由质量保证经理负责文档的二次修改调整，并对组员进行批评教育</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12585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对于所有的文档小组成员人手一份，以防文档丢失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tr>
              <a:tr h="112522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对于文档的所有条目，小组成员必须熟记于心</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tr>
              <a:tr h="110172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在完成个人任务时，必须要备份以及保存，避免在过程中出现意外丢失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730" y="8879298"/>
            <a:ext cx="3119718" cy="1705855"/>
          </a:xfrm>
          <a:prstGeom prst="rect">
            <a:avLst/>
          </a:prstGeom>
        </p:spPr>
      </p:pic>
      <p:pic>
        <p:nvPicPr>
          <p:cNvPr id="19" name="object 10"/>
          <p:cNvPicPr/>
          <p:nvPr/>
        </p:nvPicPr>
        <p:blipFill>
          <a:blip r:embed="rId4" cstate="print"/>
          <a:stretch>
            <a:fillRect/>
          </a:stretch>
        </p:blipFill>
        <p:spPr>
          <a:xfrm>
            <a:off x="16078646" y="4269435"/>
            <a:ext cx="2285554" cy="2550465"/>
          </a:xfrm>
          <a:prstGeom prst="rect">
            <a:avLst/>
          </a:prstGeom>
        </p:spPr>
      </p:pic>
      <p:sp>
        <p:nvSpPr>
          <p:cNvPr id="21" name="object 18"/>
          <p:cNvSpPr txBox="1"/>
          <p:nvPr/>
        </p:nvSpPr>
        <p:spPr>
          <a:xfrm>
            <a:off x="13743940" y="36068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22" name="文本框 99"/>
          <p:cNvSpPr txBox="1"/>
          <p:nvPr/>
        </p:nvSpPr>
        <p:spPr>
          <a:xfrm>
            <a:off x="352425" y="360363"/>
            <a:ext cx="11876088" cy="2030095"/>
          </a:xfrm>
          <a:prstGeom prst="rect">
            <a:avLst/>
          </a:prstGeom>
          <a:noFill/>
          <a:ln w="9525">
            <a:noFill/>
          </a:ln>
        </p:spPr>
        <p:txBody>
          <a:bodyPr anchor="t">
            <a:spAutoFit/>
          </a:bodyPr>
          <a:lstStyle/>
          <a:p>
            <a:pPr>
              <a:lnSpc>
                <a:spcPct val="150000"/>
              </a:lnSpc>
            </a:pPr>
            <a:r>
              <a:rPr lang="zh-CN" altLang="zh-CN" sz="4000" dirty="0">
                <a:solidFill>
                  <a:srgbClr val="558ED5"/>
                </a:solidFill>
                <a:latin typeface="方正粗黑宋简体" panose="02000000000000000000" pitchFamily="2" charset="-122"/>
                <a:ea typeface="方正粗黑宋简体" panose="02000000000000000000" pitchFamily="2" charset="-122"/>
              </a:rPr>
              <a:t>软件配置控制委员会</a:t>
            </a:r>
            <a:r>
              <a:rPr lang="zh-CN" altLang="zh-CN" sz="3200" dirty="0">
                <a:solidFill>
                  <a:srgbClr val="558ED5"/>
                </a:solidFill>
                <a:latin typeface="方正粗黑宋简体" panose="02000000000000000000" pitchFamily="2" charset="-122"/>
                <a:ea typeface="方正粗黑宋简体" panose="02000000000000000000" pitchFamily="2" charset="-122"/>
              </a:rPr>
              <a:t>（</a:t>
            </a:r>
            <a:r>
              <a:rPr lang="en-US" altLang="zh-CN" sz="3200" dirty="0">
                <a:solidFill>
                  <a:srgbClr val="558ED5"/>
                </a:solidFill>
                <a:latin typeface="方正粗黑宋简体" panose="02000000000000000000" pitchFamily="2" charset="-122"/>
                <a:ea typeface="方正粗黑宋简体" panose="02000000000000000000" pitchFamily="2" charset="-122"/>
              </a:rPr>
              <a:t>S</a:t>
            </a:r>
            <a:r>
              <a:rPr lang="zh-CN" altLang="zh-CN" sz="3200" dirty="0">
                <a:solidFill>
                  <a:srgbClr val="558ED5"/>
                </a:solidFill>
                <a:latin typeface="方正粗黑宋简体" panose="02000000000000000000" pitchFamily="2" charset="-122"/>
                <a:ea typeface="方正粗黑宋简体" panose="02000000000000000000" pitchFamily="2" charset="-122"/>
              </a:rPr>
              <a:t>CCB）（拟邀请）</a:t>
            </a:r>
            <a:endParaRPr lang="zh-CN" altLang="zh-CN" sz="2800" dirty="0">
              <a:solidFill>
                <a:srgbClr val="558ED5"/>
              </a:solidFill>
              <a:latin typeface="方正粗黑宋简体" panose="02000000000000000000" pitchFamily="2" charset="-122"/>
              <a:ea typeface="方正粗黑宋简体" panose="02000000000000000000" pitchFamily="2" charset="-122"/>
            </a:endParaRPr>
          </a:p>
          <a:p>
            <a:pPr>
              <a:lnSpc>
                <a:spcPct val="150000"/>
              </a:lnSpc>
            </a:pPr>
            <a:r>
              <a:rPr lang="zh-CN" altLang="zh-CN" sz="2000" dirty="0">
                <a:latin typeface="方正粗黑宋简体" panose="02000000000000000000" pitchFamily="2" charset="-122"/>
                <a:ea typeface="方正粗黑宋简体" panose="02000000000000000000" pitchFamily="2" charset="-122"/>
              </a:rPr>
              <a:t>职责：定制开发子系统；定制访问控制；制定常用策略；建立、更改基线的设置，审核变更申请；根据配置管理员的报告决定相应的对策。</a:t>
            </a:r>
            <a:r>
              <a:rPr lang="zh-CN" altLang="zh-CN" sz="2400" dirty="0">
                <a:solidFill>
                  <a:srgbClr val="558ED5"/>
                </a:solidFill>
                <a:latin typeface="方正粗黑宋简体" panose="02000000000000000000" pitchFamily="2" charset="-122"/>
                <a:ea typeface="方正粗黑宋简体" panose="02000000000000000000" pitchFamily="2" charset="-122"/>
              </a:rPr>
              <a:t> </a:t>
            </a:r>
          </a:p>
        </p:txBody>
      </p:sp>
      <p:graphicFrame>
        <p:nvGraphicFramePr>
          <p:cNvPr id="8" name="表格 7"/>
          <p:cNvGraphicFramePr/>
          <p:nvPr>
            <p:custDataLst>
              <p:tags r:id="rId1"/>
            </p:custDataLst>
          </p:nvPr>
        </p:nvGraphicFramePr>
        <p:xfrm>
          <a:off x="527050" y="2489154"/>
          <a:ext cx="15051405" cy="7364730"/>
        </p:xfrm>
        <a:graphic>
          <a:graphicData uri="http://schemas.openxmlformats.org/drawingml/2006/table">
            <a:tbl>
              <a:tblPr firstRow="1" bandRow="1">
                <a:tableStyleId>{5940675A-B579-460E-94D1-54222C63F5DA}</a:tableStyleId>
              </a:tblPr>
              <a:tblGrid>
                <a:gridCol w="1641475"/>
                <a:gridCol w="4676775"/>
                <a:gridCol w="8733155"/>
              </a:tblGrid>
              <a:tr h="365760">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595959"/>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软件配置管理角色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1784C7"/>
                    </a:solidFill>
                  </a:tcPr>
                </a:tc>
                <a:tc>
                  <a:txBody>
                    <a:bodyPr/>
                    <a:lstStyle/>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职责</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a:noFill/>
                    </a:lnT>
                    <a:lnB>
                      <a:noFill/>
                    </a:lnB>
                    <a:lnTlToBr>
                      <a:noFill/>
                    </a:lnTlToBr>
                    <a:lnBlToTr>
                      <a:noFill/>
                    </a:lnBlToTr>
                    <a:solidFill>
                      <a:srgbClr val="1BA8C9"/>
                    </a:solidFill>
                  </a:tcPr>
                </a:tc>
              </a:tr>
              <a:tr h="194373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潘仲菁</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PM: 项目经理开发人员（Developer，DEV）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a:t>
                      </a:r>
                      <a:r>
                        <a:rPr lang="en-US" sz="2400" b="0">
                          <a:solidFill>
                            <a:srgbClr val="404040"/>
                          </a:solidFill>
                          <a:latin typeface="Times New Roman" panose="02020603050405020304" charset="0"/>
                          <a:cs typeface="Times New Roman" panose="02020603050405020304" charset="0"/>
                        </a:rPr>
                        <a:t>制定和修改项目的组织结构和配置管理策略；批准、发布配置管理计划； 决定项目起始基线和开发里程碑；接受并审阅配置控制委员会的报告。 </a:t>
                      </a: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②根据组织内确定的软件配置管理计划和相关规定，按照软件配置管理工具的使用模型来完成开发任务。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solid"/>
                    </a:lnL>
                    <a:lnR>
                      <a:noFill/>
                    </a:lnR>
                    <a:lnT>
                      <a:noFill/>
                    </a:lnT>
                    <a:lnB>
                      <a:noFill/>
                    </a:lnB>
                    <a:lnTlToBr>
                      <a:noFill/>
                    </a:lnTlToBr>
                    <a:lnBlToTr>
                      <a:noFill/>
                    </a:lnBlToTr>
                    <a:solidFill>
                      <a:srgbClr val="FFFFFF"/>
                    </a:solidFill>
                  </a:tcPr>
                </a:tc>
              </a:tr>
              <a:tr h="108394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solid"/>
                    </a:lnL>
                    <a:lnR>
                      <a:noFill/>
                    </a:lnR>
                    <a:lnT>
                      <a:noFill/>
                    </a:lnT>
                    <a:lnB>
                      <a:noFill/>
                    </a:lnB>
                    <a:lnTlToBr>
                      <a:noFill/>
                    </a:lnTlToBr>
                    <a:lnBlToTr>
                      <a:noFill/>
                    </a:lnBlToTr>
                    <a:solidFill>
                      <a:srgbClr val="F2F2F2"/>
                    </a:solidFill>
                  </a:tcPr>
                </a:tc>
              </a:tr>
              <a:tr h="108267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杨庆贤</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solid"/>
                    </a:lnL>
                    <a:lnR>
                      <a:noFill/>
                    </a:lnR>
                    <a:lnT>
                      <a:noFill/>
                    </a:lnT>
                    <a:lnB>
                      <a:noFill/>
                    </a:lnB>
                    <a:lnTlToBr>
                      <a:noFill/>
                    </a:lnTlToBr>
                    <a:lnBlToTr>
                      <a:noFill/>
                    </a:lnBlToTr>
                    <a:solidFill>
                      <a:srgbClr val="FFFFFF"/>
                    </a:solidFill>
                  </a:tcPr>
                </a:tc>
              </a:tr>
              <a:tr h="1805305">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余张龙</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①配置管理员（Configuration Management Officer，CMO）②开发人员（Developer，DEV）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软件配置管理工具的日常管理与维护；提交配置管理计划；各配置项的管理与维护；执行版本控制和变更控制方案；②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solid"/>
                    </a:lnL>
                    <a:lnR>
                      <a:noFill/>
                    </a:lnR>
                    <a:lnT>
                      <a:noFill/>
                    </a:lnT>
                    <a:lnB>
                      <a:noFill/>
                    </a:lnB>
                    <a:lnTlToBr>
                      <a:noFill/>
                    </a:lnTlToBr>
                    <a:lnBlToTr>
                      <a:noFill/>
                    </a:lnBlToTr>
                    <a:solidFill>
                      <a:srgbClr val="F2F2F2"/>
                    </a:solidFill>
                  </a:tcPr>
                </a:tc>
              </a:tr>
              <a:tr h="1083310">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周文涛</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6350">
                      <a:solidFill>
                        <a:srgbClr val="D9D9D9"/>
                      </a:solidFill>
                      <a:prstDash val="solid"/>
                    </a:lnL>
                    <a:lnR>
                      <a:noFill/>
                    </a:lnR>
                    <a:lnT>
                      <a:noFill/>
                    </a:lnT>
                    <a:lnB w="19050">
                      <a:solidFill>
                        <a:srgbClr val="595959"/>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4" cstate="print"/>
          <a:stretch>
            <a:fillRect/>
          </a:stretch>
        </p:blipFill>
        <p:spPr>
          <a:xfrm>
            <a:off x="16078646" y="4269435"/>
            <a:ext cx="2285554" cy="255046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26" name="object 8"/>
          <p:cNvPicPr/>
          <p:nvPr/>
        </p:nvPicPr>
        <p:blipFill>
          <a:blip r:embed="rId5" cstate="print"/>
          <a:stretch>
            <a:fillRect/>
          </a:stretch>
        </p:blipFill>
        <p:spPr>
          <a:xfrm>
            <a:off x="15494773" y="7023100"/>
            <a:ext cx="2610347" cy="1698888"/>
          </a:xfrm>
          <a:prstGeom prst="rect">
            <a:avLst/>
          </a:prstGeom>
        </p:spPr>
      </p:pic>
      <p:sp>
        <p:nvSpPr>
          <p:cNvPr id="16" name="文本框 99"/>
          <p:cNvSpPr txBox="1"/>
          <p:nvPr/>
        </p:nvSpPr>
        <p:spPr>
          <a:xfrm>
            <a:off x="352425" y="344488"/>
            <a:ext cx="11876088" cy="706755"/>
          </a:xfrm>
          <a:prstGeom prst="rect">
            <a:avLst/>
          </a:prstGeom>
          <a:noFill/>
          <a:ln w="9525">
            <a:noFill/>
          </a:ln>
        </p:spPr>
        <p:txBody>
          <a:bodyPr anchor="t">
            <a:spAutoFit/>
          </a:bodyPr>
          <a:lstStyle/>
          <a:p>
            <a:r>
              <a:rPr lang="zh-CN" altLang="zh-CN" sz="4000" dirty="0">
                <a:solidFill>
                  <a:srgbClr val="558ED5"/>
                </a:solidFill>
                <a:latin typeface="方正粗黑宋简体" panose="02000000000000000000" pitchFamily="2" charset="-122"/>
                <a:ea typeface="方正粗黑宋简体" panose="02000000000000000000" pitchFamily="2" charset="-122"/>
              </a:rPr>
              <a:t>配置库管理</a:t>
            </a:r>
          </a:p>
        </p:txBody>
      </p:sp>
      <p:sp>
        <p:nvSpPr>
          <p:cNvPr id="17" name="文本框 4"/>
          <p:cNvSpPr txBox="1"/>
          <p:nvPr/>
        </p:nvSpPr>
        <p:spPr>
          <a:xfrm>
            <a:off x="151130" y="680085"/>
            <a:ext cx="9377045" cy="3415030"/>
          </a:xfrm>
          <a:prstGeom prst="rect">
            <a:avLst/>
          </a:prstGeom>
          <a:noFill/>
          <a:ln w="9525">
            <a:noFill/>
          </a:ln>
        </p:spPr>
        <p:txBody>
          <a:bodyPr wrap="square">
            <a:spAutoFit/>
          </a:bodyPr>
          <a:lstStyle/>
          <a:p>
            <a:pPr marR="0" indent="304800" defTabSz="914400" fontAlgn="auto">
              <a:lnSpc>
                <a:spcPct val="200000"/>
              </a:lnSpc>
              <a:buClrTx/>
              <a:buSzTx/>
              <a:buFontTx/>
              <a:defRPr/>
            </a:pPr>
            <a:endPar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私有分支（组内人员的私有开发空间）</a:t>
            </a:r>
            <a:endParaRPr kumimoji="0" lang="zh-CN" sz="28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集成分支（团队的公共空间）</a:t>
            </a:r>
            <a:r>
              <a:rPr kumimoji="0" lang="en-US" alt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-team</a:t>
            </a:r>
            <a:endParaRPr kumimoji="0" lang="zh-CN" sz="28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主干分支（整个软件开发过程的公共空间）</a:t>
            </a:r>
            <a:r>
              <a:rPr kumimoji="0" lang="en-US" alt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-main</a:t>
            </a:r>
          </a:p>
        </p:txBody>
      </p:sp>
      <p:pic>
        <p:nvPicPr>
          <p:cNvPr id="20" name="图片 5"/>
          <p:cNvPicPr>
            <a:picLocks noChangeAspect="1"/>
          </p:cNvPicPr>
          <p:nvPr/>
        </p:nvPicPr>
        <p:blipFill>
          <a:blip r:embed="rId6"/>
          <a:stretch>
            <a:fillRect/>
          </a:stretch>
        </p:blipFill>
        <p:spPr>
          <a:xfrm>
            <a:off x="10553700" y="1615440"/>
            <a:ext cx="5845810" cy="7106285"/>
          </a:xfrm>
          <a:prstGeom prst="rect">
            <a:avLst/>
          </a:prstGeom>
          <a:noFill/>
          <a:ln w="9525">
            <a:noFill/>
          </a:ln>
        </p:spPr>
      </p:pic>
      <p:graphicFrame>
        <p:nvGraphicFramePr>
          <p:cNvPr id="8" name="表格 7"/>
          <p:cNvGraphicFramePr/>
          <p:nvPr>
            <p:custDataLst>
              <p:tags r:id="rId1"/>
            </p:custDataLst>
          </p:nvPr>
        </p:nvGraphicFramePr>
        <p:xfrm>
          <a:off x="354013" y="4732655"/>
          <a:ext cx="9979660" cy="4023995"/>
        </p:xfrm>
        <a:graphic>
          <a:graphicData uri="http://schemas.openxmlformats.org/drawingml/2006/table">
            <a:tbl>
              <a:tblPr firstRow="1" bandRow="1">
                <a:tableStyleId>{5940675A-B579-460E-94D1-54222C63F5DA}</a:tableStyleId>
              </a:tblPr>
              <a:tblGrid>
                <a:gridCol w="1802765"/>
                <a:gridCol w="2119630"/>
                <a:gridCol w="2064385"/>
                <a:gridCol w="1997075"/>
                <a:gridCol w="1995805"/>
              </a:tblGrid>
              <a:tr h="110109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人员</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开发库（个人分支）</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受控库（基线分支）-team分支</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产品库（主分支）-main</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46863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项目经理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37096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开发人员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潘仲菁 施芳怡杨庆贤 余张龙周文涛</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 </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083310">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6" name="文本框 99"/>
          <p:cNvSpPr txBox="1"/>
          <p:nvPr/>
        </p:nvSpPr>
        <p:spPr>
          <a:xfrm>
            <a:off x="352425" y="439738"/>
            <a:ext cx="11876088" cy="645160"/>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配置项计划</a:t>
            </a:r>
          </a:p>
        </p:txBody>
      </p:sp>
      <p:graphicFrame>
        <p:nvGraphicFramePr>
          <p:cNvPr id="3" name="表格 2"/>
          <p:cNvGraphicFramePr/>
          <p:nvPr>
            <p:custDataLst>
              <p:tags r:id="rId1"/>
            </p:custDataLst>
          </p:nvPr>
        </p:nvGraphicFramePr>
        <p:xfrm>
          <a:off x="352742" y="1341755"/>
          <a:ext cx="13622655" cy="8188325"/>
        </p:xfrm>
        <a:graphic>
          <a:graphicData uri="http://schemas.openxmlformats.org/drawingml/2006/table">
            <a:tbl>
              <a:tblPr firstRow="1" bandRow="1">
                <a:tableStyleId>{5940675A-B579-460E-94D1-54222C63F5DA}</a:tableStyleId>
              </a:tblPr>
              <a:tblGrid>
                <a:gridCol w="3193415"/>
                <a:gridCol w="3131185"/>
                <a:gridCol w="2049145"/>
                <a:gridCol w="1440180"/>
                <a:gridCol w="1983105"/>
                <a:gridCol w="1825625"/>
              </a:tblGrid>
              <a:tr h="482600">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配置计划</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配置项</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负责人</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关联库</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具体时间</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69799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所有个人产出上传至个人工作分支。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项目阶段个人被分配任务的对应产出，含一切形式（文档、图表、PPT等）</a:t>
                      </a:r>
                    </a:p>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例：《需求工程项目计划》的子计划等</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个人</a:t>
                      </a: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个人分支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每周六第二次小组例会开始前完成上传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98374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文档基线版本以及整合后的非正式版本产出上传至team分支。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项目阶段所有产出的基线版本和非正式版本</a:t>
                      </a:r>
                    </a:p>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例：《需求工程项目计划》0.1版本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由各产出任务对应的负责人上传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集成分支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每周六第二次小组例开始前完成上传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基线版本指所有文档、PPT等格式的产出最初的模板/大纲，通常由对应的任务负责人负责撰写。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739265">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所有正式版本的产出上传至主分支。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正式版本的产出（已通过正式评审且无需二改）</a:t>
                      </a:r>
                    </a:p>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例：《需求工程项目计划》V1.0</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项目经理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主分支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待项目需求工程正式结束后统一上传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由于在项目过程中可能会对所谓正式版的文件再次二改，为了便于分支管理故最后统一上传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49098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检查各分支的配置情况，并及时修正配置错误。</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当前阶段所有已上传的配置项</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每两周一次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每次检查情况需填写项目配置管理活动表，通过邮件形式及时抄送给整组。</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793750">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定期在本地电脑备份当前阶段所有产出</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当前阶段所有已上传的配置项</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每两周一次（无具体规定日）</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lstStyle/>
                    <a:p>
                      <a:pPr indent="0" algn="l">
                        <a:buNone/>
                      </a:pP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pic>
        <p:nvPicPr>
          <p:cNvPr id="4" name="object 8"/>
          <p:cNvPicPr/>
          <p:nvPr/>
        </p:nvPicPr>
        <p:blipFill>
          <a:blip r:embed="rId4" cstate="print"/>
          <a:stretch>
            <a:fillRect/>
          </a:stretch>
        </p:blipFill>
        <p:spPr>
          <a:xfrm>
            <a:off x="15494773" y="7023100"/>
            <a:ext cx="2610347" cy="1698888"/>
          </a:xfrm>
          <a:prstGeom prst="rect">
            <a:avLst/>
          </a:prstGeom>
        </p:spPr>
      </p:pic>
      <p:sp>
        <p:nvSpPr>
          <p:cNvPr id="100" name="文本框 99"/>
          <p:cNvSpPr txBox="1"/>
          <p:nvPr/>
        </p:nvSpPr>
        <p:spPr>
          <a:xfrm>
            <a:off x="14533245" y="3141345"/>
            <a:ext cx="3460750" cy="3046095"/>
          </a:xfrm>
          <a:prstGeom prst="rect">
            <a:avLst/>
          </a:prstGeom>
          <a:noFill/>
          <a:ln w="9525">
            <a:noFill/>
          </a:ln>
        </p:spPr>
        <p:txBody>
          <a:bodyPr wrap="square">
            <a:spAutoFit/>
          </a:bodyPr>
          <a:lstStyle/>
          <a:p>
            <a:pPr indent="0"/>
            <a:r>
              <a:rPr lang="en-US" sz="2400" b="0">
                <a:latin typeface="华文中宋" panose="02010600040101010101" pitchFamily="2" charset="-122"/>
                <a:ea typeface="华文中宋" panose="02010600040101010101" pitchFamily="2" charset="-122"/>
                <a:cs typeface="华文中宋" panose="02010600040101010101" pitchFamily="2" charset="-122"/>
              </a:rPr>
              <a:t>*</a:t>
            </a:r>
            <a:r>
              <a:rPr lang="zh-CN" sz="2400" b="0">
                <a:latin typeface="华文中宋" panose="02010600040101010101" pitchFamily="2" charset="-122"/>
                <a:ea typeface="华文中宋" panose="02010600040101010101" pitchFamily="2" charset="-122"/>
                <a:cs typeface="华文中宋" panose="02010600040101010101" pitchFamily="2" charset="-122"/>
              </a:rPr>
              <a:t>所有配置项变更需要组员</a:t>
            </a:r>
            <a:r>
              <a:rPr lang="zh-CN" sz="2400" b="0">
                <a:solidFill>
                  <a:srgbClr val="C00000"/>
                </a:solidFill>
                <a:latin typeface="华文中宋" panose="02010600040101010101" pitchFamily="2" charset="-122"/>
                <a:ea typeface="华文中宋" panose="02010600040101010101" pitchFamily="2" charset="-122"/>
                <a:cs typeface="华文中宋" panose="02010600040101010101" pitchFamily="2" charset="-122"/>
              </a:rPr>
              <a:t>个人手动修改</a:t>
            </a:r>
            <a:r>
              <a:rPr lang="zh-CN" sz="2400" b="0">
                <a:latin typeface="华文中宋" panose="02010600040101010101" pitchFamily="2" charset="-122"/>
                <a:ea typeface="华文中宋" panose="02010600040101010101" pitchFamily="2" charset="-122"/>
                <a:cs typeface="华文中宋" panose="02010600040101010101" pitchFamily="2" charset="-122"/>
              </a:rPr>
              <a:t>配置项版本号，主动上传，上传无需通知配置管理员。</a:t>
            </a: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r>
              <a:rPr lang="en-US" sz="2400" b="0">
                <a:latin typeface="华文中宋" panose="02010600040101010101" pitchFamily="2" charset="-122"/>
                <a:ea typeface="华文中宋" panose="02010600040101010101" pitchFamily="2" charset="-122"/>
                <a:cs typeface="华文中宋" panose="02010600040101010101" pitchFamily="2" charset="-122"/>
              </a:rPr>
              <a:t> </a:t>
            </a:r>
          </a:p>
          <a:p>
            <a:pPr indent="0"/>
            <a:r>
              <a:rPr lang="en-US" sz="2400" b="0">
                <a:latin typeface="华文中宋" panose="02010600040101010101" pitchFamily="2" charset="-122"/>
                <a:ea typeface="华文中宋" panose="02010600040101010101" pitchFamily="2" charset="-122"/>
                <a:cs typeface="华文中宋" panose="02010600040101010101" pitchFamily="2" charset="-122"/>
              </a:rPr>
              <a:t>*</a:t>
            </a:r>
            <a:r>
              <a:rPr lang="zh-CN" sz="2400" b="0">
                <a:latin typeface="华文中宋" panose="02010600040101010101" pitchFamily="2" charset="-122"/>
                <a:ea typeface="华文中宋" panose="02010600040101010101" pitchFamily="2" charset="-122"/>
                <a:cs typeface="华文中宋" panose="02010600040101010101" pitchFamily="2" charset="-122"/>
              </a:rPr>
              <a:t>配置管理员按照配置项计划定期检查配置库情况。</a:t>
            </a:r>
            <a:endParaRPr lang="zh-CN" altLang="en-US" sz="240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6" name="文本框 99"/>
          <p:cNvSpPr txBox="1"/>
          <p:nvPr/>
        </p:nvSpPr>
        <p:spPr>
          <a:xfrm>
            <a:off x="114300" y="439738"/>
            <a:ext cx="11876088" cy="645160"/>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附：项目配置管理</a:t>
            </a:r>
            <a:r>
              <a:rPr lang="zh-CN" altLang="zh-CN" sz="3600" dirty="0">
                <a:solidFill>
                  <a:srgbClr val="558ED5"/>
                </a:solidFill>
                <a:latin typeface="方正粗黑宋简体" panose="02000000000000000000" pitchFamily="2" charset="-122"/>
                <a:ea typeface="方正粗黑宋简体" panose="02000000000000000000" pitchFamily="2" charset="-122"/>
                <a:sym typeface="+mn-ea"/>
              </a:rPr>
              <a:t>活动</a:t>
            </a:r>
            <a:r>
              <a:rPr lang="zh-CN" altLang="zh-CN" sz="3600" dirty="0">
                <a:solidFill>
                  <a:srgbClr val="558ED5"/>
                </a:solidFill>
                <a:latin typeface="方正粗黑宋简体" panose="02000000000000000000" pitchFamily="2" charset="-122"/>
                <a:ea typeface="方正粗黑宋简体" panose="02000000000000000000" pitchFamily="2" charset="-122"/>
              </a:rPr>
              <a:t>表</a:t>
            </a:r>
          </a:p>
        </p:txBody>
      </p:sp>
      <p:pic>
        <p:nvPicPr>
          <p:cNvPr id="4" name="object 8"/>
          <p:cNvPicPr/>
          <p:nvPr/>
        </p:nvPicPr>
        <p:blipFill>
          <a:blip r:embed="rId4" cstate="print"/>
          <a:stretch>
            <a:fillRect/>
          </a:stretch>
        </p:blipFill>
        <p:spPr>
          <a:xfrm>
            <a:off x="15357613" y="6781800"/>
            <a:ext cx="2610347" cy="1698888"/>
          </a:xfrm>
          <a:prstGeom prst="rect">
            <a:avLst/>
          </a:prstGeom>
        </p:spPr>
      </p:pic>
      <p:graphicFrame>
        <p:nvGraphicFramePr>
          <p:cNvPr id="2" name="表格 1"/>
          <p:cNvGraphicFramePr/>
          <p:nvPr>
            <p:custDataLst>
              <p:tags r:id="rId1"/>
            </p:custDataLst>
          </p:nvPr>
        </p:nvGraphicFramePr>
        <p:xfrm>
          <a:off x="476080" y="1548257"/>
          <a:ext cx="11734800" cy="7562215"/>
        </p:xfrm>
        <a:graphic>
          <a:graphicData uri="http://schemas.openxmlformats.org/drawingml/2006/table">
            <a:tbl>
              <a:tblPr firstRow="1" bandRow="1">
                <a:tableStyleId>{5940675A-B579-460E-94D1-54222C63F5DA}</a:tableStyleId>
              </a:tblPr>
              <a:tblGrid>
                <a:gridCol w="2933700"/>
                <a:gridCol w="2933700"/>
                <a:gridCol w="2933700"/>
                <a:gridCol w="2933700"/>
              </a:tblGrid>
              <a:tr h="873125">
                <a:tc gridSpan="4">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日期：</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hMerge="1">
                  <a:txBody>
                    <a:bodyPr/>
                    <a:lstStyle/>
                    <a:p>
                      <a:endParaRPr lang="zh-CN"/>
                    </a:p>
                  </a:txBody>
                  <a:tcPr>
                    <a:lnT w="9525">
                      <a:solidFill>
                        <a:srgbClr val="646464"/>
                      </a:solidFill>
                      <a:prstDash val="dash"/>
                    </a:lnT>
                    <a:lnB w="28575">
                      <a:solidFill>
                        <a:srgbClr val="646464"/>
                      </a:solidFill>
                      <a:prstDash val="solid"/>
                    </a:lnB>
                  </a:tcPr>
                </a:tc>
                <a:tc hMerge="1">
                  <a:txBody>
                    <a:bodyPr/>
                    <a:lstStyle/>
                    <a:p>
                      <a:endParaRPr lang="zh-CN"/>
                    </a:p>
                  </a:txBody>
                  <a:tcPr>
                    <a:lnT w="9525">
                      <a:solidFill>
                        <a:srgbClr val="646464"/>
                      </a:solidFill>
                      <a:prstDash val="dash"/>
                    </a:lnT>
                    <a:lnB w="28575">
                      <a:solidFill>
                        <a:srgbClr val="646464"/>
                      </a:solidFill>
                      <a:prstDash val="solid"/>
                    </a:lnB>
                  </a:tcPr>
                </a:tc>
                <a:tc hMerge="1">
                  <a:txBody>
                    <a:bodyPr/>
                    <a:lstStyle/>
                    <a:p>
                      <a:endParaRPr lang="zh-CN"/>
                    </a:p>
                  </a:txBody>
                  <a:tcPr>
                    <a:lnR w="9525">
                      <a:solidFill>
                        <a:srgbClr val="646464"/>
                      </a:solidFill>
                      <a:prstDash val="dash"/>
                    </a:lnR>
                    <a:lnT w="9525">
                      <a:solidFill>
                        <a:srgbClr val="646464"/>
                      </a:solidFill>
                      <a:prstDash val="dash"/>
                    </a:lnT>
                    <a:lnB w="28575">
                      <a:solidFill>
                        <a:srgbClr val="646464"/>
                      </a:solidFill>
                      <a:prstDash val="solid"/>
                    </a:lnB>
                  </a:tcPr>
                </a:tc>
              </a:tr>
              <a:tr h="1294130">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管理分支</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应入库的配置项</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实际入库的配置项</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具体活动</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835660">
                <a:tc>
                  <a:txBody>
                    <a:bodyPr/>
                    <a:lstStyle/>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r>
              <a:tr h="835025">
                <a:tc>
                  <a:txBody>
                    <a:bodyPr/>
                    <a:lstStyle/>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660">
                <a:tc>
                  <a:txBody>
                    <a:bodyPr/>
                    <a:lstStyle/>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025">
                <a:tc>
                  <a:txBody>
                    <a:bodyPr/>
                    <a:lstStyle/>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025">
                <a:tc gridSpan="4">
                  <a:txBody>
                    <a:bodyPr/>
                    <a:lstStyle/>
                    <a:p>
                      <a:pPr indent="0" algn="l">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备注：</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hMerge="1">
                  <a:txBody>
                    <a:bodyPr/>
                    <a:lstStyle/>
                    <a:p>
                      <a:endParaRPr lang="zh-CN"/>
                    </a:p>
                  </a:txBody>
                  <a:tcPr>
                    <a:lnT w="9525">
                      <a:solidFill>
                        <a:srgbClr val="646464"/>
                      </a:solidFill>
                      <a:prstDash val="dash"/>
                    </a:lnT>
                    <a:lnB w="9525">
                      <a:solidFill>
                        <a:srgbClr val="646464"/>
                      </a:solidFill>
                      <a:prstDash val="dash"/>
                    </a:lnB>
                  </a:tcPr>
                </a:tc>
                <a:tc hMerge="1">
                  <a:txBody>
                    <a:bodyPr/>
                    <a:lstStyle/>
                    <a:p>
                      <a:endParaRPr lang="zh-CN"/>
                    </a:p>
                  </a:txBody>
                  <a:tcPr>
                    <a:lnT w="9525">
                      <a:solidFill>
                        <a:srgbClr val="646464"/>
                      </a:solidFill>
                      <a:prstDash val="dash"/>
                    </a:lnT>
                    <a:lnB w="9525">
                      <a:solidFill>
                        <a:srgbClr val="646464"/>
                      </a:solidFill>
                      <a:prstDash val="dash"/>
                    </a:lnB>
                  </a:tcPr>
                </a:tc>
                <a:tc hMerge="1">
                  <a:txBody>
                    <a:bodyPr/>
                    <a:lstStyle/>
                    <a:p>
                      <a:endParaRPr lang="zh-CN"/>
                    </a:p>
                  </a:txBody>
                  <a:tcPr>
                    <a:lnR w="9525">
                      <a:solidFill>
                        <a:srgbClr val="646464"/>
                      </a:solidFill>
                      <a:prstDash val="dash"/>
                    </a:lnR>
                    <a:lnT w="9525">
                      <a:solidFill>
                        <a:srgbClr val="646464"/>
                      </a:solidFill>
                      <a:prstDash val="dash"/>
                    </a:lnT>
                    <a:lnB w="9525">
                      <a:solidFill>
                        <a:srgbClr val="646464"/>
                      </a:solidFill>
                      <a:prstDash val="dash"/>
                    </a:lnB>
                  </a:tcPr>
                </a:tc>
              </a:tr>
              <a:tr h="1218565">
                <a:tc gridSpan="4">
                  <a:txBody>
                    <a:bodyPr/>
                    <a:lstStyle/>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配置管理员签字：                                                           项目经理签字：</a:t>
                      </a:r>
                    </a:p>
                  </a:txBody>
                  <a:tcPr marL="317500" marR="317500" marT="215900" marB="215900"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hMerge="1">
                  <a:txBody>
                    <a:bodyPr/>
                    <a:lstStyle/>
                    <a:p>
                      <a:endParaRPr lang="zh-CN"/>
                    </a:p>
                  </a:txBody>
                  <a:tcPr>
                    <a:lnT w="9525">
                      <a:solidFill>
                        <a:srgbClr val="646464"/>
                      </a:solidFill>
                      <a:prstDash val="dash"/>
                    </a:lnT>
                    <a:lnB w="28575">
                      <a:solidFill>
                        <a:srgbClr val="646464"/>
                      </a:solidFill>
                      <a:prstDash val="solid"/>
                    </a:lnB>
                  </a:tcPr>
                </a:tc>
                <a:tc hMerge="1">
                  <a:txBody>
                    <a:bodyPr/>
                    <a:lstStyle/>
                    <a:p>
                      <a:endParaRPr lang="zh-CN"/>
                    </a:p>
                  </a:txBody>
                  <a:tcPr>
                    <a:lnT w="9525">
                      <a:solidFill>
                        <a:srgbClr val="646464"/>
                      </a:solidFill>
                      <a:prstDash val="dash"/>
                    </a:lnT>
                    <a:lnB w="28575">
                      <a:solidFill>
                        <a:srgbClr val="646464"/>
                      </a:solidFill>
                      <a:prstDash val="solid"/>
                    </a:lnB>
                  </a:tcPr>
                </a:tc>
                <a:tc hMerge="1">
                  <a:txBody>
                    <a:bodyPr/>
                    <a:lstStyle/>
                    <a:p>
                      <a:endParaRPr lang="zh-CN"/>
                    </a:p>
                  </a:txBody>
                  <a:tcPr>
                    <a:lnR w="9525">
                      <a:solidFill>
                        <a:srgbClr val="646464"/>
                      </a:solidFill>
                      <a:prstDash val="dash"/>
                    </a:lnR>
                    <a:lnT w="9525">
                      <a:solidFill>
                        <a:srgbClr val="646464"/>
                      </a:solidFill>
                      <a:prstDash val="dash"/>
                    </a:lnT>
                    <a:lnB w="28575">
                      <a:solidFill>
                        <a:srgbClr val="646464"/>
                      </a:solidFill>
                      <a:prstDash val="solid"/>
                    </a:lnB>
                  </a:tcPr>
                </a:tc>
              </a:tr>
            </a:tbl>
          </a:graphicData>
        </a:graphic>
      </p:graphicFrame>
      <p:sp>
        <p:nvSpPr>
          <p:cNvPr id="5" name="文本框 4"/>
          <p:cNvSpPr txBox="1"/>
          <p:nvPr/>
        </p:nvSpPr>
        <p:spPr>
          <a:xfrm>
            <a:off x="13801725" y="4474845"/>
            <a:ext cx="4097655" cy="2306955"/>
          </a:xfrm>
          <a:prstGeom prst="rect">
            <a:avLst/>
          </a:prstGeom>
          <a:noFill/>
          <a:ln w="9525">
            <a:noFill/>
          </a:ln>
        </p:spPr>
        <p:txBody>
          <a:bodyPr wrap="square">
            <a:spAutoFit/>
          </a:bodyPr>
          <a:lstStyle/>
          <a:p>
            <a:pPr indent="0">
              <a:lnSpc>
                <a:spcPct val="150000"/>
              </a:lnSpc>
            </a:pPr>
            <a:r>
              <a:rPr lang="en-US" sz="2400" b="0">
                <a:latin typeface="华文中宋" panose="02010600040101010101" pitchFamily="2" charset="-122"/>
                <a:ea typeface="华文中宋" panose="02010600040101010101" pitchFamily="2" charset="-122"/>
                <a:cs typeface="华文中宋" panose="02010600040101010101" pitchFamily="2" charset="-122"/>
              </a:rPr>
              <a:t>*</a:t>
            </a:r>
            <a:r>
              <a:rPr lang="zh-CN" sz="2400" b="0">
                <a:latin typeface="华文中宋" panose="02010600040101010101" pitchFamily="2" charset="-122"/>
                <a:ea typeface="华文中宋" panose="02010600040101010101" pitchFamily="2" charset="-122"/>
                <a:cs typeface="华文中宋" panose="02010600040101010101" pitchFamily="2" charset="-122"/>
              </a:rPr>
              <a:t>由配置管理员负责撰写，每两周一次的配置情况检查结束后填写该表，交由项目经理复审。</a:t>
            </a:r>
            <a:endParaRPr lang="zh-CN" sz="240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4" name="object 18"/>
          <p:cNvSpPr txBox="1"/>
          <p:nvPr/>
        </p:nvSpPr>
        <p:spPr>
          <a:xfrm>
            <a:off x="15083155" y="8612188"/>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8" name="图片 7" descr="92705dcd98527e004fcb63614b00b86"/>
          <p:cNvPicPr>
            <a:picLocks noChangeAspect="1"/>
          </p:cNvPicPr>
          <p:nvPr/>
        </p:nvPicPr>
        <p:blipFill>
          <a:blip r:embed="rId6"/>
          <a:stretch>
            <a:fillRect/>
          </a:stretch>
        </p:blipFill>
        <p:spPr>
          <a:xfrm>
            <a:off x="5544820" y="3878580"/>
            <a:ext cx="9441815" cy="5511800"/>
          </a:xfrm>
          <a:prstGeom prst="rect">
            <a:avLst/>
          </a:prstGeom>
        </p:spPr>
      </p:pic>
      <p:pic>
        <p:nvPicPr>
          <p:cNvPr id="9" name="图片 8"/>
          <p:cNvPicPr>
            <a:picLocks noChangeAspect="1"/>
          </p:cNvPicPr>
          <p:nvPr/>
        </p:nvPicPr>
        <p:blipFill>
          <a:blip r:embed="rId7"/>
          <a:stretch>
            <a:fillRect/>
          </a:stretch>
        </p:blipFill>
        <p:spPr>
          <a:xfrm>
            <a:off x="5393690" y="383540"/>
            <a:ext cx="9744075" cy="29933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5" name="文本框 99"/>
          <p:cNvSpPr txBox="1"/>
          <p:nvPr/>
        </p:nvSpPr>
        <p:spPr>
          <a:xfrm>
            <a:off x="352425" y="344488"/>
            <a:ext cx="11876088" cy="644525"/>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配置项版本控制</a:t>
            </a:r>
          </a:p>
        </p:txBody>
      </p:sp>
      <p:sp>
        <p:nvSpPr>
          <p:cNvPr id="22" name="文本框 4"/>
          <p:cNvSpPr txBox="1"/>
          <p:nvPr/>
        </p:nvSpPr>
        <p:spPr>
          <a:xfrm>
            <a:off x="450850" y="1419225"/>
            <a:ext cx="16341725" cy="3969385"/>
          </a:xfrm>
          <a:prstGeom prst="rect">
            <a:avLst/>
          </a:prstGeom>
          <a:noFill/>
          <a:ln w="9525">
            <a:noFill/>
          </a:ln>
        </p:spPr>
        <p:txBody>
          <a:bodyPr anchor="t">
            <a:spAutoFit/>
          </a:bodyPr>
          <a:lstStyle/>
          <a:p>
            <a:pPr indent="304800">
              <a:lnSpc>
                <a:spcPct val="150000"/>
              </a:lnSpc>
            </a:pPr>
            <a:r>
              <a:rPr lang="zh-CN" altLang="zh-CN" sz="2400" dirty="0">
                <a:latin typeface="华文中宋" panose="02010600040101010101" pitchFamily="2" charset="-122"/>
                <a:ea typeface="华文中宋" panose="02010600040101010101" pitchFamily="2" charset="-122"/>
              </a:rPr>
              <a:t>(1)处于“草稿”状态的配置项的版本号格式为0.YZ，YZ的数字范围为01～99。随着草稿的修正，YZ的取值应递增。YZ的初值和增幅由用户自己把握。</a:t>
            </a:r>
          </a:p>
          <a:p>
            <a:pPr indent="304800">
              <a:lnSpc>
                <a:spcPct val="150000"/>
              </a:lnSpc>
            </a:pPr>
            <a:r>
              <a:rPr lang="zh-CN" altLang="zh-CN" sz="2400" dirty="0">
                <a:latin typeface="华文中宋" panose="02010600040101010101" pitchFamily="2" charset="-122"/>
                <a:ea typeface="华文中宋" panose="02010600040101010101" pitchFamily="2" charset="-122"/>
              </a:rPr>
              <a:t>(2)处于“正式”状态的配置项的版本号格式为X.Y，X为主版本号，取值范围为1～9。Y为次版本号，取值范围为0～9。</a:t>
            </a:r>
          </a:p>
          <a:p>
            <a:pPr indent="304800">
              <a:lnSpc>
                <a:spcPct val="150000"/>
              </a:lnSpc>
            </a:pPr>
            <a:r>
              <a:rPr lang="zh-CN" altLang="zh-CN" sz="2400" dirty="0">
                <a:latin typeface="华文中宋" panose="02010600040101010101" pitchFamily="2" charset="-122"/>
                <a:ea typeface="华文中宋" panose="02010600040101010101" pitchFamily="2" charset="-122"/>
              </a:rPr>
              <a:t>	配置项第一次成为“正式”文件时，版本号为1.0。</a:t>
            </a:r>
          </a:p>
          <a:p>
            <a:pPr indent="304800">
              <a:lnSpc>
                <a:spcPct val="150000"/>
              </a:lnSpc>
            </a:pPr>
            <a:r>
              <a:rPr lang="zh-CN" altLang="zh-CN" sz="2400" dirty="0">
                <a:latin typeface="华文中宋" panose="02010600040101010101" pitchFamily="2" charset="-122"/>
                <a:ea typeface="华文中宋" panose="02010600040101010101" pitchFamily="2" charset="-122"/>
              </a:rPr>
              <a:t>(3)处于“修改”状态的配置项的版本号格式为X.YZ。配置项正在修改时，一般只增大Z值，X.Y值保持不变。当配置项修改完毕，状态成为“正式”时，将Z值设置为O，增加X.Y值。参见上述规则(2)。</a:t>
            </a:r>
          </a:p>
          <a:p>
            <a:pPr indent="304800">
              <a:lnSpc>
                <a:spcPct val="150000"/>
              </a:lnSpc>
            </a:pPr>
            <a:r>
              <a:rPr lang="zh-CN" altLang="zh-CN" sz="2400" dirty="0">
                <a:latin typeface="华文中宋" panose="02010600040101010101" pitchFamily="2" charset="-122"/>
                <a:ea typeface="华文中宋" panose="02010600040101010101" pitchFamily="2" charset="-122"/>
              </a:rPr>
              <a:t>示例：</a:t>
            </a:r>
          </a:p>
        </p:txBody>
      </p:sp>
      <p:pic>
        <p:nvPicPr>
          <p:cNvPr id="23" name="图片 1"/>
          <p:cNvPicPr>
            <a:picLocks noChangeAspect="1"/>
          </p:cNvPicPr>
          <p:nvPr/>
        </p:nvPicPr>
        <p:blipFill>
          <a:blip r:embed="rId3"/>
          <a:stretch>
            <a:fillRect/>
          </a:stretch>
        </p:blipFill>
        <p:spPr>
          <a:xfrm>
            <a:off x="11210925" y="6553200"/>
            <a:ext cx="6729413" cy="1692275"/>
          </a:xfrm>
          <a:prstGeom prst="rect">
            <a:avLst/>
          </a:prstGeom>
          <a:noFill/>
          <a:ln w="9525">
            <a:noFill/>
          </a:ln>
        </p:spPr>
      </p:pic>
      <p:pic>
        <p:nvPicPr>
          <p:cNvPr id="24" name="图片 2"/>
          <p:cNvPicPr>
            <a:picLocks noChangeAspect="1"/>
          </p:cNvPicPr>
          <p:nvPr/>
        </p:nvPicPr>
        <p:blipFill>
          <a:blip r:embed="rId4"/>
          <a:stretch>
            <a:fillRect/>
          </a:stretch>
        </p:blipFill>
        <p:spPr>
          <a:xfrm>
            <a:off x="736283" y="5680075"/>
            <a:ext cx="12034837" cy="42926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16840835" y="-311150"/>
            <a:ext cx="1536700" cy="195643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13</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采购管理计划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sp>
        <p:nvSpPr>
          <p:cNvPr id="15" name="文本框 99"/>
          <p:cNvSpPr txBox="1"/>
          <p:nvPr/>
        </p:nvSpPr>
        <p:spPr>
          <a:xfrm>
            <a:off x="352425" y="344488"/>
            <a:ext cx="11876088" cy="645160"/>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采购计划</a:t>
            </a:r>
          </a:p>
        </p:txBody>
      </p:sp>
      <p:graphicFrame>
        <p:nvGraphicFramePr>
          <p:cNvPr id="12" name="表格 11"/>
          <p:cNvGraphicFramePr/>
          <p:nvPr>
            <p:custDataLst>
              <p:tags r:id="rId1"/>
            </p:custDataLst>
          </p:nvPr>
        </p:nvGraphicFramePr>
        <p:xfrm>
          <a:off x="452120" y="1770380"/>
          <a:ext cx="11329035" cy="3134995"/>
        </p:xfrm>
        <a:graphic>
          <a:graphicData uri="http://schemas.openxmlformats.org/drawingml/2006/table">
            <a:tbl>
              <a:tblPr firstRow="1" bandRow="1">
                <a:tableStyleId>{5940675A-B579-460E-94D1-54222C63F5DA}</a:tableStyleId>
              </a:tblPr>
              <a:tblGrid>
                <a:gridCol w="3230245"/>
                <a:gridCol w="1445260"/>
                <a:gridCol w="1445895"/>
                <a:gridCol w="1550670"/>
                <a:gridCol w="1675765"/>
                <a:gridCol w="1981200"/>
              </a:tblGrid>
              <a:tr h="627380">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采购项目</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采购数量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单价</a:t>
                      </a: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总金额</a:t>
                      </a:r>
                    </a:p>
                  </a:txBody>
                  <a:tcPr marL="68580" marR="68580" marT="0" marB="0">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采购人</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lstStyle/>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用途</a:t>
                      </a:r>
                    </a:p>
                  </a:txBody>
                  <a:tcPr marL="68580" marR="68580" marT="0" marB="0">
                    <a:lnL w="19050" cap="rnd" cmpd="sng" algn="ctr">
                      <a:solidFill>
                        <a:srgbClr val="1784C7"/>
                      </a:solidFill>
                      <a:prstDash val="solid"/>
                      <a:round/>
                      <a:headEnd type="none" w="med" len="med"/>
                      <a:tailEnd type="none" w="med" len="med"/>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125412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MS Office 365家庭版</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1</a:t>
                      </a: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498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498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p>
                  </a:txBody>
                  <a:tcPr marL="68580" marR="68580" marT="0" marB="0">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lstStyle/>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文档、</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PPT</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、表格编辑等</a:t>
                      </a:r>
                    </a:p>
                  </a:txBody>
                  <a:tcPr marL="68580" marR="68580" marT="0" marB="0">
                    <a:lnL w="19050" cap="rnd" cmpd="sng" algn="ctr">
                      <a:solidFill>
                        <a:srgbClr val="1784C7"/>
                      </a:solidFill>
                      <a:prstDash val="solid"/>
                      <a:round/>
                      <a:headEnd type="none" w="med" len="med"/>
                      <a:tailEnd type="none" w="med" len="med"/>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r>
              <a:tr h="626745">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MS Office Project</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12</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（月）</a:t>
                      </a: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398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1990</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p>
                  </a:txBody>
                  <a:tcPr marL="68580" marR="68580" marT="0" marB="0">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lstStyle/>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项目进度安排</a:t>
                      </a:r>
                    </a:p>
                  </a:txBody>
                  <a:tcPr marL="68580" marR="68580" marT="0" marB="0">
                    <a:lnL w="19050" cap="rnd" cmpd="sng" algn="ctr">
                      <a:solidFill>
                        <a:srgbClr val="1784C7"/>
                      </a:solidFill>
                      <a:prstDash val="solid"/>
                      <a:round/>
                      <a:headEnd type="none" w="med" len="med"/>
                      <a:tailEnd type="none" w="med" len="med"/>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r>
              <a:tr h="626745">
                <a:tc>
                  <a:txBody>
                    <a:bodyPr/>
                    <a:lstStyle/>
                    <a:p>
                      <a:pPr indent="0" algn="l">
                        <a:buNone/>
                      </a:pP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784C7"/>
                      </a:solidFill>
                      <a:prstDash val="dot"/>
                    </a:lnL>
                    <a:lnR w="3175">
                      <a:solidFill>
                        <a:srgbClr val="1784C7"/>
                      </a:solidFill>
                      <a:prstDash val="dot"/>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c>
                  <a:txBody>
                    <a:bodyPr/>
                    <a:lstStyle/>
                    <a:p>
                      <a:pPr indent="0" algn="l">
                        <a:buNone/>
                      </a:pP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784C7"/>
                      </a:solidFill>
                      <a:prstDash val="dot"/>
                    </a:lnL>
                    <a:lnR w="3175">
                      <a:solidFill>
                        <a:srgbClr val="1784C7"/>
                      </a:solidFill>
                      <a:prstDash val="dot"/>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c>
                  <a:txBody>
                    <a:bodyPr/>
                    <a:lstStyle/>
                    <a:p>
                      <a:pPr indent="0" algn="l">
                        <a:buNone/>
                      </a:pP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784C7"/>
                      </a:solidFill>
                      <a:prstDash val="dot"/>
                    </a:lnL>
                    <a:lnR w="3175">
                      <a:solidFill>
                        <a:srgbClr val="1784C7"/>
                      </a:solidFill>
                      <a:prstDash val="dot"/>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c>
                  <a:txBody>
                    <a:bodyPr/>
                    <a:lstStyle/>
                    <a:p>
                      <a:pPr indent="0" algn="l">
                        <a:buNone/>
                      </a:pP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a:lnL w="3175">
                      <a:solidFill>
                        <a:srgbClr val="1784C7"/>
                      </a:solidFill>
                      <a:prstDash val="dot"/>
                    </a:lnL>
                    <a:lnR w="3175">
                      <a:solidFill>
                        <a:srgbClr val="1784C7"/>
                      </a:solidFill>
                      <a:prstDash val="dot"/>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c>
                  <a:txBody>
                    <a:bodyPr/>
                    <a:lstStyle/>
                    <a:p>
                      <a:pPr indent="0" algn="l">
                        <a:buNone/>
                      </a:pP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3175">
                      <a:solidFill>
                        <a:srgbClr val="1784C7"/>
                      </a:solidFill>
                      <a:prstDash val="dot"/>
                    </a:lnL>
                    <a:lnR w="19050" cap="rnd">
                      <a:solidFill>
                        <a:srgbClr val="1784C7"/>
                      </a:solidFill>
                      <a:prstDash val="solid"/>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c>
                  <a:txBody>
                    <a:bodyPr/>
                    <a:lstStyle/>
                    <a:p>
                      <a:pPr indent="0" algn="l">
                        <a:buNone/>
                      </a:pPr>
                      <a:endPar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9050" cap="rnd" cmpd="sng" algn="ctr">
                      <a:solidFill>
                        <a:srgbClr val="1784C7"/>
                      </a:solidFill>
                      <a:prstDash val="solid"/>
                      <a:round/>
                      <a:headEnd type="none" w="med" len="med"/>
                      <a:tailEnd type="none" w="med" len="med"/>
                    </a:lnL>
                    <a:lnR w="19050" cap="rnd">
                      <a:solidFill>
                        <a:srgbClr val="1784C7"/>
                      </a:solidFill>
                      <a:prstDash val="solid"/>
                    </a:lnR>
                    <a:lnT w="19050" cap="rnd" cmpd="sng" algn="ctr">
                      <a:solidFill>
                        <a:srgbClr val="1784C7"/>
                      </a:solidFill>
                      <a:prstDash val="solid"/>
                      <a:round/>
                      <a:headEnd type="none" w="med" len="med"/>
                      <a:tailEnd type="none" w="med" len="med"/>
                    </a:lnT>
                    <a:lnB w="19050" cap="rnd">
                      <a:solidFill>
                        <a:srgbClr val="1784C7"/>
                      </a:solidFill>
                      <a:prstDash val="solid"/>
                    </a:lnB>
                    <a:lnTlToBr>
                      <a:noFill/>
                    </a:lnTlToBr>
                    <a:lnBlToTr>
                      <a:noFill/>
                    </a:lnBlToTr>
                    <a:solidFill>
                      <a:srgbClr val="FFFFFF"/>
                    </a:solidFill>
                  </a:tcPr>
                </a:tc>
              </a:tr>
            </a:tbl>
          </a:graphicData>
        </a:graphic>
      </p:graphicFrame>
      <p:pic>
        <p:nvPicPr>
          <p:cNvPr id="16" name="图片 15" descr="e54dc1424e6e2873ea8ecdb43658566"/>
          <p:cNvPicPr>
            <a:picLocks noChangeAspect="1"/>
          </p:cNvPicPr>
          <p:nvPr/>
        </p:nvPicPr>
        <p:blipFill>
          <a:blip r:embed="rId4"/>
          <a:stretch>
            <a:fillRect/>
          </a:stretch>
        </p:blipFill>
        <p:spPr>
          <a:xfrm>
            <a:off x="6779260" y="5199380"/>
            <a:ext cx="2748915" cy="4773295"/>
          </a:xfrm>
          <a:prstGeom prst="rect">
            <a:avLst/>
          </a:prstGeom>
        </p:spPr>
      </p:pic>
      <p:pic>
        <p:nvPicPr>
          <p:cNvPr id="17" name="图片 16" descr="a718e546e8d64b18534ef806416a32a"/>
          <p:cNvPicPr>
            <a:picLocks noChangeAspect="1"/>
          </p:cNvPicPr>
          <p:nvPr/>
        </p:nvPicPr>
        <p:blipFill>
          <a:blip r:embed="rId5"/>
          <a:stretch>
            <a:fillRect/>
          </a:stretch>
        </p:blipFill>
        <p:spPr>
          <a:xfrm>
            <a:off x="352425" y="5225415"/>
            <a:ext cx="6426835" cy="4391660"/>
          </a:xfrm>
          <a:prstGeom prst="rect">
            <a:avLst/>
          </a:prstGeom>
        </p:spPr>
      </p:pic>
      <p:sp>
        <p:nvSpPr>
          <p:cNvPr id="18" name="文本框 17"/>
          <p:cNvSpPr txBox="1"/>
          <p:nvPr/>
        </p:nvSpPr>
        <p:spPr>
          <a:xfrm>
            <a:off x="431800" y="1120775"/>
            <a:ext cx="14852015" cy="368300"/>
          </a:xfrm>
          <a:prstGeom prst="rect">
            <a:avLst/>
          </a:prstGeom>
          <a:noFill/>
        </p:spPr>
        <p:txBody>
          <a:bodyPr wrap="square" rtlCol="0">
            <a:spAutoFit/>
          </a:bodyPr>
          <a:lstStyle/>
          <a:p>
            <a:r>
              <a:rPr lang="zh-CN" altLang="en-US" b="1">
                <a:latin typeface="华文中宋" panose="02010600040101010101" pitchFamily="2" charset="-122"/>
                <a:ea typeface="华文中宋" panose="02010600040101010101" pitchFamily="2" charset="-122"/>
                <a:cs typeface="华文中宋" panose="02010600040101010101" pitchFamily="2" charset="-122"/>
              </a:rPr>
              <a:t>采购地址：office 官方网站（https://www.microsoft.com/zh-cn/microsoft-365/buy/microsoft-365）</a:t>
            </a:r>
          </a:p>
        </p:txBody>
      </p:sp>
      <p:sp>
        <p:nvSpPr>
          <p:cNvPr id="19" name="圆角矩形 18"/>
          <p:cNvSpPr/>
          <p:nvPr/>
        </p:nvSpPr>
        <p:spPr>
          <a:xfrm>
            <a:off x="12664440" y="1120775"/>
            <a:ext cx="4642485" cy="3029585"/>
          </a:xfrm>
          <a:prstGeom prst="roundRect">
            <a:avLst/>
          </a:prstGeom>
          <a:solidFill>
            <a:schemeClr val="accent1">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采购测量指标</a:t>
            </a:r>
          </a:p>
          <a:p>
            <a:pPr algn="l"/>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1、软件是否可以安装</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2、软件是否可以正常使用</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3、软件是否为正版软件</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4、采购金额是否合理</a:t>
            </a:r>
          </a:p>
          <a:p>
            <a:pPr algn="l"/>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0" name="圆角矩形 19"/>
          <p:cNvSpPr/>
          <p:nvPr/>
        </p:nvSpPr>
        <p:spPr>
          <a:xfrm>
            <a:off x="12434570" y="4680585"/>
            <a:ext cx="5102225" cy="4087495"/>
          </a:xfrm>
          <a:prstGeom prst="roundRect">
            <a:avLst/>
          </a:prstGeom>
          <a:solidFill>
            <a:schemeClr val="accent1">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采购制约因素和假设</a:t>
            </a:r>
          </a:p>
          <a:p>
            <a:pPr algn="l"/>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1、采购资金过少，无法购买所有项目</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2、相关活动在采购计划之前进行</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3、采购未能达到采购的标准</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4、采购错误的项目</a:t>
            </a: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5、采购项目丢失，需要重新采购</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7" cy="5286374"/>
            </a:xfrm>
            <a:prstGeom prst="rect">
              <a:avLst/>
            </a:prstGeom>
          </p:spPr>
        </p:pic>
        <p:pic>
          <p:nvPicPr>
            <p:cNvPr id="4" name="object 4"/>
            <p:cNvPicPr/>
            <p:nvPr/>
          </p:nvPicPr>
          <p:blipFill>
            <a:blip r:embed="rId3" cstate="print"/>
            <a:stretch>
              <a:fillRect/>
            </a:stretch>
          </p:blipFill>
          <p:spPr>
            <a:xfrm>
              <a:off x="12865692" y="5597538"/>
              <a:ext cx="3552824" cy="3467099"/>
            </a:xfrm>
            <a:prstGeom prst="rect">
              <a:avLst/>
            </a:prstGeom>
          </p:spPr>
        </p:pic>
        <p:pic>
          <p:nvPicPr>
            <p:cNvPr id="5" name="object 5"/>
            <p:cNvPicPr/>
            <p:nvPr/>
          </p:nvPicPr>
          <p:blipFill>
            <a:blip r:embed="rId4" cstate="print"/>
            <a:stretch>
              <a:fillRect/>
            </a:stretch>
          </p:blipFill>
          <p:spPr>
            <a:xfrm>
              <a:off x="14336188" y="8661322"/>
              <a:ext cx="3502927" cy="1625676"/>
            </a:xfrm>
            <a:prstGeom prst="rect">
              <a:avLst/>
            </a:prstGeom>
          </p:spPr>
        </p:pic>
        <p:pic>
          <p:nvPicPr>
            <p:cNvPr id="6" name="object 6"/>
            <p:cNvPicPr/>
            <p:nvPr/>
          </p:nvPicPr>
          <p:blipFill>
            <a:blip r:embed="rId5" cstate="print"/>
            <a:stretch>
              <a:fillRect/>
            </a:stretch>
          </p:blipFill>
          <p:spPr>
            <a:xfrm>
              <a:off x="12219678" y="4473529"/>
              <a:ext cx="1685924" cy="1628774"/>
            </a:xfrm>
            <a:prstGeom prst="rect">
              <a:avLst/>
            </a:prstGeom>
          </p:spPr>
        </p:pic>
        <p:pic>
          <p:nvPicPr>
            <p:cNvPr id="7" name="object 7"/>
            <p:cNvPicPr/>
            <p:nvPr/>
          </p:nvPicPr>
          <p:blipFill>
            <a:blip r:embed="rId6" cstate="print"/>
            <a:stretch>
              <a:fillRect/>
            </a:stretch>
          </p:blipFill>
          <p:spPr>
            <a:xfrm>
              <a:off x="17030755" y="5711826"/>
              <a:ext cx="1257243" cy="2133599"/>
            </a:xfrm>
            <a:prstGeom prst="rect">
              <a:avLst/>
            </a:prstGeom>
          </p:spPr>
        </p:pic>
      </p:grpSp>
      <p:sp>
        <p:nvSpPr>
          <p:cNvPr id="10" name="object 10"/>
          <p:cNvSpPr txBox="1"/>
          <p:nvPr/>
        </p:nvSpPr>
        <p:spPr>
          <a:xfrm>
            <a:off x="1447800" y="6743700"/>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04 </a:t>
            </a:r>
            <a:r>
              <a:rPr lang="zh-CN" altLang="en-US" sz="6600" kern="0" spc="-235" dirty="0" smtClean="0">
                <a:latin typeface="方正粗黑宋简体" panose="02000000000000000000" pitchFamily="2" charset="-122"/>
                <a:ea typeface="方正粗黑宋简体" panose="02000000000000000000" pitchFamily="2" charset="-122"/>
              </a:rPr>
              <a:t>会议纪要</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7619"/>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15541752" y="270771"/>
            <a:ext cx="2746247" cy="1838324"/>
          </a:xfrm>
          <a:prstGeom prst="rect">
            <a:avLst/>
          </a:prstGeom>
        </p:spPr>
      </p:pic>
      <p:pic>
        <p:nvPicPr>
          <p:cNvPr id="10" name="object 10"/>
          <p:cNvPicPr/>
          <p:nvPr/>
        </p:nvPicPr>
        <p:blipFill>
          <a:blip r:embed="rId4" cstate="print"/>
          <a:stretch>
            <a:fillRect/>
          </a:stretch>
        </p:blipFill>
        <p:spPr>
          <a:xfrm>
            <a:off x="15247430" y="9108185"/>
            <a:ext cx="3333749" cy="1178813"/>
          </a:xfrm>
          <a:prstGeom prst="rect">
            <a:avLst/>
          </a:prstGeom>
        </p:spPr>
      </p:pic>
      <p:sp>
        <p:nvSpPr>
          <p:cNvPr id="100" name="文本框 99"/>
          <p:cNvSpPr txBox="1"/>
          <p:nvPr/>
        </p:nvSpPr>
        <p:spPr>
          <a:xfrm>
            <a:off x="5889625" y="397510"/>
            <a:ext cx="6175375" cy="1322070"/>
          </a:xfrm>
          <a:prstGeom prst="rect">
            <a:avLst/>
          </a:prstGeom>
          <a:noFill/>
          <a:ln w="9525">
            <a:noFill/>
          </a:ln>
        </p:spPr>
        <p:txBody>
          <a:bodyPr wrap="square">
            <a:spAutoFit/>
          </a:bodyPr>
          <a:lstStyle/>
          <a:p>
            <a:pPr indent="0" algn="ctr"/>
            <a:r>
              <a:rPr lang="zh-CN" sz="3200" b="1">
                <a:latin typeface="华文中宋" panose="02010600040101010101" pitchFamily="2" charset="-122"/>
                <a:ea typeface="华文中宋" panose="02010600040101010101" pitchFamily="2" charset="-122"/>
                <a:cs typeface="华文中宋" panose="02010600040101010101" pitchFamily="2" charset="-122"/>
              </a:rPr>
              <a:t>SRA-G25每周例会会议纪要</a:t>
            </a:r>
          </a:p>
          <a:p>
            <a:pPr indent="0" algn="ctr"/>
            <a:endParaRPr lang="zh-CN" sz="2400" b="0">
              <a:latin typeface="华文中宋" panose="02010600040101010101" pitchFamily="2" charset="-122"/>
              <a:ea typeface="华文中宋" panose="02010600040101010101" pitchFamily="2" charset="-122"/>
              <a:cs typeface="华文中宋" panose="02010600040101010101" pitchFamily="2" charset="-122"/>
            </a:endParaRPr>
          </a:p>
          <a:p>
            <a:pPr indent="0" algn="ctr"/>
            <a:r>
              <a:rPr lang="zh-CN" sz="2400" b="0">
                <a:latin typeface="华文中宋" panose="02010600040101010101" pitchFamily="2" charset="-122"/>
                <a:ea typeface="华文中宋" panose="02010600040101010101" pitchFamily="2" charset="-122"/>
                <a:cs typeface="华文中宋" panose="02010600040101010101" pitchFamily="2" charset="-122"/>
              </a:rPr>
              <a:t>记录人：周文涛</a:t>
            </a:r>
            <a:r>
              <a:rPr lang="en-US" sz="2400" b="0">
                <a:latin typeface="华文中宋" panose="02010600040101010101" pitchFamily="2" charset="-122"/>
                <a:ea typeface="华文中宋" panose="02010600040101010101" pitchFamily="2" charset="-122"/>
                <a:cs typeface="华文中宋" panose="02010600040101010101" pitchFamily="2" charset="-122"/>
              </a:rPr>
              <a:t>     </a:t>
            </a:r>
            <a:r>
              <a:rPr lang="zh-CN" sz="2400" b="0">
                <a:latin typeface="华文中宋" panose="02010600040101010101" pitchFamily="2" charset="-122"/>
                <a:ea typeface="华文中宋" panose="02010600040101010101" pitchFamily="2" charset="-122"/>
                <a:cs typeface="华文中宋" panose="02010600040101010101" pitchFamily="2" charset="-122"/>
              </a:rPr>
              <a:t>日期：</a:t>
            </a:r>
            <a:r>
              <a:rPr lang="en-US" sz="2400" b="0">
                <a:latin typeface="华文中宋" panose="02010600040101010101" pitchFamily="2" charset="-122"/>
                <a:ea typeface="华文中宋" panose="02010600040101010101" pitchFamily="2" charset="-122"/>
                <a:cs typeface="华文中宋" panose="02010600040101010101" pitchFamily="2" charset="-122"/>
              </a:rPr>
              <a:t>2022-03-05</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16" name="表格 15"/>
          <p:cNvGraphicFramePr/>
          <p:nvPr>
            <p:custDataLst>
              <p:tags r:id="rId1"/>
            </p:custDataLst>
          </p:nvPr>
        </p:nvGraphicFramePr>
        <p:xfrm>
          <a:off x="2386330" y="1976591"/>
          <a:ext cx="13007340" cy="7084060"/>
        </p:xfrm>
        <a:graphic>
          <a:graphicData uri="http://schemas.openxmlformats.org/drawingml/2006/table">
            <a:tbl>
              <a:tblPr firstRow="1" bandRow="1">
                <a:tableStyleId>{5940675A-B579-460E-94D1-54222C63F5DA}</a:tableStyleId>
              </a:tblPr>
              <a:tblGrid>
                <a:gridCol w="3246755"/>
                <a:gridCol w="9760585"/>
              </a:tblGrid>
              <a:tr h="946150">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2022-03-05 18:30-19:06 </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950">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地点</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315">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会议形式</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线上微信群语音会议</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315">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参会成员</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潘仲菁 施芳怡 杨庆贤 余张龙 周文涛</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0620">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缺席组员及情况说明</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78710">
                <a:tc>
                  <a:txBody>
                    <a:bodyPr/>
                    <a:lstStyle/>
                    <a:p>
                      <a:pPr indent="0" algn="ctr">
                        <a:buNone/>
                      </a:pPr>
                      <a:r>
                        <a:rPr lang="en-US" sz="2400" b="1">
                          <a:latin typeface="华文中宋" panose="02010600040101010101" pitchFamily="2" charset="-122"/>
                          <a:ea typeface="华文中宋" panose="02010600040101010101" pitchFamily="2" charset="-122"/>
                          <a:cs typeface="华文中宋" panose="02010600040101010101" pitchFamily="2" charset="-122"/>
                        </a:rPr>
                        <a:t> 会议事项</a:t>
                      </a:r>
                      <a:endParaRPr lang="en-US" altLang="en-US" sz="2400" b="1">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针对2022-03-03例会分配的个人任务进行进度检查，质量检查。</a:t>
                      </a:r>
                    </a:p>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总结过程中的问题。</a:t>
                      </a:r>
                    </a:p>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小组成员评分</a:t>
                      </a:r>
                      <a:r>
                        <a:rPr lang="zh-CN" altLang="en-US" sz="2400" b="0">
                          <a:latin typeface="华文中宋" panose="02010600040101010101" pitchFamily="2" charset="-122"/>
                          <a:ea typeface="华文中宋" panose="02010600040101010101" pitchFamily="2" charset="-122"/>
                          <a:cs typeface="华文中宋" panose="02010600040101010101" pitchFamily="2" charset="-122"/>
                        </a:rPr>
                        <a:t>。</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13993495" y="9286240"/>
            <a:ext cx="2576830" cy="460375"/>
          </a:xfrm>
          <a:prstGeom prst="rect">
            <a:avLst/>
          </a:prstGeom>
          <a:noFill/>
        </p:spPr>
        <p:txBody>
          <a:bodyPr wrap="square" rtlCol="0">
            <a:spAutoFit/>
          </a:bodyPr>
          <a:lstStyle/>
          <a:p>
            <a:r>
              <a:rPr lang="zh-CN" altLang="en-US" sz="2400"/>
              <a:t>接下表</a:t>
            </a: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7619"/>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4" cstate="print"/>
          <a:stretch>
            <a:fillRect/>
          </a:stretch>
        </p:blipFill>
        <p:spPr>
          <a:xfrm>
            <a:off x="15541752" y="270771"/>
            <a:ext cx="2746247" cy="1838324"/>
          </a:xfrm>
          <a:prstGeom prst="rect">
            <a:avLst/>
          </a:prstGeom>
        </p:spPr>
      </p:pic>
      <p:pic>
        <p:nvPicPr>
          <p:cNvPr id="10" name="object 10"/>
          <p:cNvPicPr/>
          <p:nvPr/>
        </p:nvPicPr>
        <p:blipFill>
          <a:blip r:embed="rId5" cstate="print"/>
          <a:stretch>
            <a:fillRect/>
          </a:stretch>
        </p:blipFill>
        <p:spPr>
          <a:xfrm>
            <a:off x="14596555" y="9108185"/>
            <a:ext cx="3333749" cy="1178813"/>
          </a:xfrm>
          <a:prstGeom prst="rect">
            <a:avLst/>
          </a:prstGeom>
        </p:spPr>
      </p:pic>
      <p:sp>
        <p:nvSpPr>
          <p:cNvPr id="100" name="文本框 99"/>
          <p:cNvSpPr txBox="1"/>
          <p:nvPr/>
        </p:nvSpPr>
        <p:spPr>
          <a:xfrm>
            <a:off x="6381750" y="270510"/>
            <a:ext cx="6175375" cy="953135"/>
          </a:xfrm>
          <a:prstGeom prst="rect">
            <a:avLst/>
          </a:prstGeom>
          <a:noFill/>
          <a:ln w="9525">
            <a:noFill/>
          </a:ln>
        </p:spPr>
        <p:txBody>
          <a:bodyPr wrap="square">
            <a:spAutoFit/>
          </a:bodyPr>
          <a:lstStyle/>
          <a:p>
            <a:pPr indent="0" algn="ctr"/>
            <a:r>
              <a:rPr lang="zh-CN" sz="3200" b="1">
                <a:latin typeface="华文中宋" panose="02010600040101010101" pitchFamily="2" charset="-122"/>
                <a:ea typeface="华文中宋" panose="02010600040101010101" pitchFamily="2" charset="-122"/>
                <a:cs typeface="华文中宋" panose="02010600040101010101" pitchFamily="2" charset="-122"/>
              </a:rPr>
              <a:t>SRA-G25每周例会会议纪要</a:t>
            </a:r>
            <a:endParaRPr lang="zh-CN" sz="2400" b="0">
              <a:latin typeface="华文中宋" panose="02010600040101010101" pitchFamily="2" charset="-122"/>
              <a:ea typeface="华文中宋" panose="02010600040101010101" pitchFamily="2" charset="-122"/>
              <a:cs typeface="华文中宋" panose="02010600040101010101" pitchFamily="2" charset="-122"/>
            </a:endParaRPr>
          </a:p>
          <a:p>
            <a:pPr indent="0" algn="ctr"/>
            <a:r>
              <a:rPr lang="zh-CN" sz="2400" b="0">
                <a:latin typeface="华文中宋" panose="02010600040101010101" pitchFamily="2" charset="-122"/>
                <a:ea typeface="华文中宋" panose="02010600040101010101" pitchFamily="2" charset="-122"/>
                <a:cs typeface="华文中宋" panose="02010600040101010101" pitchFamily="2" charset="-122"/>
              </a:rPr>
              <a:t>记录人：周文涛</a:t>
            </a:r>
            <a:r>
              <a:rPr lang="en-US" sz="2400" b="0">
                <a:latin typeface="华文中宋" panose="02010600040101010101" pitchFamily="2" charset="-122"/>
                <a:ea typeface="华文中宋" panose="02010600040101010101" pitchFamily="2" charset="-122"/>
                <a:cs typeface="华文中宋" panose="02010600040101010101" pitchFamily="2" charset="-122"/>
              </a:rPr>
              <a:t>     </a:t>
            </a:r>
            <a:r>
              <a:rPr lang="zh-CN" sz="2400" b="0">
                <a:latin typeface="华文中宋" panose="02010600040101010101" pitchFamily="2" charset="-122"/>
                <a:ea typeface="华文中宋" panose="02010600040101010101" pitchFamily="2" charset="-122"/>
                <a:cs typeface="华文中宋" panose="02010600040101010101" pitchFamily="2" charset="-122"/>
              </a:rPr>
              <a:t>日期：</a:t>
            </a:r>
            <a:r>
              <a:rPr lang="en-US" sz="2400" b="0">
                <a:latin typeface="华文中宋" panose="02010600040101010101" pitchFamily="2" charset="-122"/>
                <a:ea typeface="华文中宋" panose="02010600040101010101" pitchFamily="2" charset="-122"/>
                <a:cs typeface="华文中宋" panose="02010600040101010101" pitchFamily="2" charset="-122"/>
              </a:rPr>
              <a:t>2022-03-05</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2" name="表格 1"/>
          <p:cNvGraphicFramePr/>
          <p:nvPr>
            <p:custDataLst>
              <p:tags r:id="rId1"/>
            </p:custDataLst>
          </p:nvPr>
        </p:nvGraphicFramePr>
        <p:xfrm>
          <a:off x="746760" y="1366520"/>
          <a:ext cx="15525750" cy="8956675"/>
        </p:xfrm>
        <a:graphic>
          <a:graphicData uri="http://schemas.openxmlformats.org/drawingml/2006/table">
            <a:tbl>
              <a:tblPr firstRow="1" bandRow="1">
                <a:tableStyleId>{5940675A-B579-460E-94D1-54222C63F5DA}</a:tableStyleId>
              </a:tblPr>
              <a:tblGrid>
                <a:gridCol w="1851025"/>
                <a:gridCol w="13674725"/>
              </a:tblGrid>
              <a:tr h="6678930">
                <a:tc>
                  <a:txBody>
                    <a:bodyPr/>
                    <a:lstStyle/>
                    <a:p>
                      <a:pPr indent="0" algn="ctr">
                        <a:buNone/>
                      </a:pPr>
                      <a:r>
                        <a:rPr lang="en-US" sz="2400" b="1">
                          <a:latin typeface="华文中宋" panose="02010600040101010101" pitchFamily="2" charset="-122"/>
                          <a:ea typeface="华文中宋" panose="02010600040101010101" pitchFamily="2" charset="-122"/>
                          <a:cs typeface="宋体" panose="02010600030101010101" pitchFamily="2" charset="-122"/>
                        </a:rPr>
                        <a:t>会议内容</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1.个人任务检查：</a:t>
                      </a: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2.总结过程中的问题</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①小组成员水平不一导致进度不一致，组员杨庆贤、余张龙需要加快速度，避免项目任务延期完成引起的质量下降问题。</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②现阶段的里程碑文件《需求工程项目计划》距离杨枨老师评审要求可能还有距离，小组成员需要头脑风暴，加快完善。</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③UML系列课程的自学应该提上议程。</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3.评分（见文末评分表）</a:t>
                      </a:r>
                      <a:endParaRPr lang="en-US" altLang="en-US" sz="20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29335">
                <a:tc>
                  <a:txBody>
                    <a:bodyPr/>
                    <a:lstStyle/>
                    <a:p>
                      <a:pPr indent="0" algn="l">
                        <a:buNone/>
                      </a:pPr>
                      <a:r>
                        <a:rPr lang="en-US" sz="2400" b="1">
                          <a:latin typeface="华文中宋" panose="02010600040101010101" pitchFamily="2" charset="-122"/>
                          <a:ea typeface="华文中宋" panose="02010600040101010101" pitchFamily="2" charset="-122"/>
                          <a:cs typeface="华文中宋" panose="02010600040101010101" pitchFamily="2" charset="-122"/>
                        </a:rPr>
                        <a:t> 后续安排</a:t>
                      </a:r>
                      <a:endParaRPr lang="en-US" altLang="en-US" sz="2400" b="1">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组员根据本次例会进度检查情况修改个人产出。</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监督《需求工程项目计划》的细节问题等。</a:t>
                      </a: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开始自学UML内容。</a:t>
                      </a:r>
                      <a:endParaRPr lang="en-US" altLang="en-US" sz="20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6145">
                <a:tc>
                  <a:txBody>
                    <a:bodyPr/>
                    <a:lstStyle/>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lnSpc>
                          <a:spcPct val="150000"/>
                        </a:lnSpc>
                        <a:buNone/>
                      </a:pPr>
                      <a:r>
                        <a:rPr lang="en-US" sz="2000" b="0">
                          <a:latin typeface="华文中宋" panose="02010600040101010101" pitchFamily="2" charset="-122"/>
                          <a:ea typeface="华文中宋" panose="02010600040101010101" pitchFamily="2" charset="-122"/>
                          <a:cs typeface="宋体" panose="02010600030101010101" pitchFamily="2" charset="-122"/>
                        </a:rPr>
                        <a:t>本次会议纪要已通过邮件形式由项目助理周文涛抄送给全部组员。</a:t>
                      </a:r>
                      <a:endParaRPr lang="en-US" altLang="en-US" sz="20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5415915" y="1525270"/>
          <a:ext cx="10137775" cy="4152265"/>
        </p:xfrm>
        <a:graphic>
          <a:graphicData uri="http://schemas.openxmlformats.org/drawingml/2006/table">
            <a:tbl>
              <a:tblPr firstRow="1" bandRow="1">
                <a:tableStyleId>{5940675A-B579-460E-94D1-54222C63F5DA}</a:tableStyleId>
              </a:tblPr>
              <a:tblGrid>
                <a:gridCol w="2271395"/>
                <a:gridCol w="4464050"/>
                <a:gridCol w="3402330"/>
              </a:tblGrid>
              <a:tr h="372745">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任务</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完成情况</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859155">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《需求工程项目计划》修改《项目章程》修改PPT美化</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基本完成任务，但PPT还在赶工中，两份文档的质量相比上一草稿版本有较大提升。</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8520">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《可行性分析》针对需求修改PPT美化LOGO再设计</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基本完成任务，PPT仍在赶工中，可行性分析的改进到位，但仍有提升空间</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2770">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WBS工作分解图修改OBS结构图修改成本管理子计划细节</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图片还在进一步美化中，需要提升任务速度</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4855">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完成新增的采购子计划跟踪配置情况</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采购子计划尚未全部完成，配置项检查跟踪无误</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4220">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会议纪要风险管理子计划细节</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基本完成个人任务，风险管理子计划较上一次有了质量提升</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746760" y="763270"/>
            <a:ext cx="2576830" cy="460375"/>
          </a:xfrm>
          <a:prstGeom prst="rect">
            <a:avLst/>
          </a:prstGeom>
          <a:noFill/>
        </p:spPr>
        <p:txBody>
          <a:bodyPr wrap="square" rtlCol="0">
            <a:spAutoFit/>
          </a:bodyPr>
          <a:lstStyle/>
          <a:p>
            <a:r>
              <a:rPr lang="zh-CN" altLang="en-US" sz="2400"/>
              <a:t>接上表</a:t>
            </a: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79750" y="8940165"/>
            <a:ext cx="2770505"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591733" cy="10287000"/>
            <a:chOff x="0" y="0"/>
            <a:chExt cx="7591733"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9" name="object 9"/>
            <p:cNvPicPr/>
            <p:nvPr/>
          </p:nvPicPr>
          <p:blipFill>
            <a:blip r:embed="rId6" cstate="print"/>
            <a:stretch>
              <a:fillRect/>
            </a:stretch>
          </p:blipFill>
          <p:spPr>
            <a:xfrm>
              <a:off x="29" y="6707744"/>
              <a:ext cx="3118292" cy="3000858"/>
            </a:xfrm>
            <a:prstGeom prst="rect">
              <a:avLst/>
            </a:prstGeom>
          </p:spPr>
        </p:pic>
      </p:grpSp>
      <p:sp>
        <p:nvSpPr>
          <p:cNvPr id="13" name="object 10"/>
          <p:cNvSpPr txBox="1"/>
          <p:nvPr/>
        </p:nvSpPr>
        <p:spPr>
          <a:xfrm>
            <a:off x="10363200" y="4507396"/>
            <a:ext cx="7696198" cy="1272208"/>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05 </a:t>
            </a:r>
            <a:r>
              <a:rPr lang="zh-CN" altLang="en-US" sz="6600" kern="0" spc="-235" dirty="0" smtClean="0">
                <a:latin typeface="方正粗黑宋简体" panose="02000000000000000000" pitchFamily="2" charset="-122"/>
                <a:ea typeface="方正粗黑宋简体" panose="02000000000000000000" pitchFamily="2" charset="-122"/>
              </a:rPr>
              <a:t>绩效评价</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grpSp>
        <p:nvGrpSpPr>
          <p:cNvPr id="10" name="组合 9"/>
          <p:cNvGrpSpPr/>
          <p:nvPr/>
        </p:nvGrpSpPr>
        <p:grpSpPr>
          <a:xfrm flipH="1">
            <a:off x="2133600" y="2922281"/>
            <a:ext cx="7929167" cy="5802887"/>
            <a:chOff x="9542170" y="4108989"/>
            <a:chExt cx="7929167" cy="5802887"/>
          </a:xfrm>
        </p:grpSpPr>
        <p:pic>
          <p:nvPicPr>
            <p:cNvPr id="12" name="object 5"/>
            <p:cNvPicPr/>
            <p:nvPr/>
          </p:nvPicPr>
          <p:blipFill>
            <a:blip r:embed="rId8" cstate="print"/>
            <a:stretch>
              <a:fillRect/>
            </a:stretch>
          </p:blipFill>
          <p:spPr>
            <a:xfrm>
              <a:off x="11644792" y="5214461"/>
              <a:ext cx="3476624" cy="3800474"/>
            </a:xfrm>
            <a:prstGeom prst="rect">
              <a:avLst/>
            </a:prstGeom>
          </p:spPr>
        </p:pic>
        <p:pic>
          <p:nvPicPr>
            <p:cNvPr id="15" name="object 7"/>
            <p:cNvPicPr/>
            <p:nvPr/>
          </p:nvPicPr>
          <p:blipFill>
            <a:blip r:embed="rId9" cstate="print"/>
            <a:stretch>
              <a:fillRect/>
            </a:stretch>
          </p:blipFill>
          <p:spPr>
            <a:xfrm>
              <a:off x="14256326" y="4108989"/>
              <a:ext cx="3215011" cy="2462747"/>
            </a:xfrm>
            <a:prstGeom prst="rect">
              <a:avLst/>
            </a:prstGeom>
          </p:spPr>
        </p:pic>
        <p:pic>
          <p:nvPicPr>
            <p:cNvPr id="16" name="object 8"/>
            <p:cNvPicPr/>
            <p:nvPr/>
          </p:nvPicPr>
          <p:blipFill>
            <a:blip r:embed="rId10" cstate="print"/>
            <a:stretch>
              <a:fillRect/>
            </a:stretch>
          </p:blipFill>
          <p:spPr>
            <a:xfrm>
              <a:off x="12808614" y="4684220"/>
              <a:ext cx="3904321" cy="3889427"/>
            </a:xfrm>
            <a:prstGeom prst="rect">
              <a:avLst/>
            </a:prstGeom>
          </p:spPr>
        </p:pic>
        <p:pic>
          <p:nvPicPr>
            <p:cNvPr id="17" name="object 9"/>
            <p:cNvPicPr/>
            <p:nvPr/>
          </p:nvPicPr>
          <p:blipFill>
            <a:blip r:embed="rId11" cstate="print"/>
            <a:stretch>
              <a:fillRect/>
            </a:stretch>
          </p:blipFill>
          <p:spPr>
            <a:xfrm>
              <a:off x="9542170" y="7942742"/>
              <a:ext cx="3463926" cy="196913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8"/>
          <p:cNvSpPr txBox="1"/>
          <p:nvPr/>
        </p:nvSpPr>
        <p:spPr>
          <a:xfrm>
            <a:off x="12192000" y="7843838"/>
            <a:ext cx="6096000" cy="2399665"/>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G25</a:t>
            </a:r>
            <a:r>
              <a:rPr kumimoji="0" lang="zh-CN" altLang="en-US"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组课程项目</a:t>
            </a:r>
            <a:endPar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r" defTabSz="914400" fontAlgn="auto">
              <a:spcBef>
                <a:spcPts val="580"/>
              </a:spcBef>
              <a:buClrTx/>
              <a:buSzTx/>
              <a:buFontTx/>
              <a:defRPr/>
            </a:pPr>
            <a:r>
              <a:rPr kumimoji="0" lang="en-US" altLang="zh-CN"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0305</a:t>
            </a:r>
            <a: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
            </a:r>
            <a:b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br>
            <a: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绩效评价</a:t>
            </a:r>
            <a:endParaRPr kumimoji="0" lang="zh-CN" altLang="zh-CN" sz="2800" kern="1200" cap="none" spc="310" normalizeH="0" baseline="0" noProof="1">
              <a:solidFill>
                <a:schemeClr val="accent1"/>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2" name="图片 1" descr="4f1202bd9e6ba890acc49576a0aef62"/>
          <p:cNvPicPr>
            <a:picLocks noChangeAspect="1"/>
          </p:cNvPicPr>
          <p:nvPr/>
        </p:nvPicPr>
        <p:blipFill>
          <a:blip r:embed="rId2"/>
          <a:stretch>
            <a:fillRect/>
          </a:stretch>
        </p:blipFill>
        <p:spPr>
          <a:xfrm>
            <a:off x="309880" y="206375"/>
            <a:ext cx="8296910" cy="3428365"/>
          </a:xfrm>
          <a:prstGeom prst="rect">
            <a:avLst/>
          </a:prstGeom>
        </p:spPr>
      </p:pic>
      <p:pic>
        <p:nvPicPr>
          <p:cNvPr id="4" name="图片 3" descr="865e03fa72e5f6c69316f2fc21e4cca"/>
          <p:cNvPicPr>
            <a:picLocks noChangeAspect="1"/>
          </p:cNvPicPr>
          <p:nvPr/>
        </p:nvPicPr>
        <p:blipFill>
          <a:blip r:embed="rId3"/>
          <a:stretch>
            <a:fillRect/>
          </a:stretch>
        </p:blipFill>
        <p:spPr>
          <a:xfrm>
            <a:off x="309880" y="3738880"/>
            <a:ext cx="8432800" cy="3467100"/>
          </a:xfrm>
          <a:prstGeom prst="rect">
            <a:avLst/>
          </a:prstGeom>
        </p:spPr>
      </p:pic>
      <p:pic>
        <p:nvPicPr>
          <p:cNvPr id="5" name="图片 4" descr="8f5583fc4bc463c0b1ec43a3d7b0f97"/>
          <p:cNvPicPr>
            <a:picLocks noChangeAspect="1"/>
          </p:cNvPicPr>
          <p:nvPr/>
        </p:nvPicPr>
        <p:blipFill>
          <a:blip r:embed="rId4"/>
          <a:stretch>
            <a:fillRect/>
          </a:stretch>
        </p:blipFill>
        <p:spPr>
          <a:xfrm>
            <a:off x="146050" y="7309485"/>
            <a:ext cx="8926195" cy="2813050"/>
          </a:xfrm>
          <a:prstGeom prst="rect">
            <a:avLst/>
          </a:prstGeom>
        </p:spPr>
      </p:pic>
      <p:pic>
        <p:nvPicPr>
          <p:cNvPr id="6" name="图片 5" descr="479662df303ff57d0d0c25bd952f027"/>
          <p:cNvPicPr>
            <a:picLocks noChangeAspect="1"/>
          </p:cNvPicPr>
          <p:nvPr/>
        </p:nvPicPr>
        <p:blipFill>
          <a:blip r:embed="rId5"/>
          <a:stretch>
            <a:fillRect/>
          </a:stretch>
        </p:blipFill>
        <p:spPr>
          <a:xfrm>
            <a:off x="8930005" y="301625"/>
            <a:ext cx="9043035" cy="2873375"/>
          </a:xfrm>
          <a:prstGeom prst="rect">
            <a:avLst/>
          </a:prstGeom>
        </p:spPr>
      </p:pic>
      <p:pic>
        <p:nvPicPr>
          <p:cNvPr id="7" name="图片 6" descr="bdf2d18b2f57176edb1987dfa884ce4"/>
          <p:cNvPicPr>
            <a:picLocks noChangeAspect="1"/>
          </p:cNvPicPr>
          <p:nvPr/>
        </p:nvPicPr>
        <p:blipFill>
          <a:blip r:embed="rId6"/>
          <a:stretch>
            <a:fillRect/>
          </a:stretch>
        </p:blipFill>
        <p:spPr>
          <a:xfrm>
            <a:off x="9072245" y="3635375"/>
            <a:ext cx="8935085" cy="36741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sp>
        <p:nvSpPr>
          <p:cNvPr id="15" name="标题 8"/>
          <p:cNvSpPr txBox="1"/>
          <p:nvPr/>
        </p:nvSpPr>
        <p:spPr>
          <a:xfrm>
            <a:off x="423863" y="2186305"/>
            <a:ext cx="16256000" cy="1230313"/>
          </a:xfrm>
          <a:prstGeom prst="rect">
            <a:avLst/>
          </a:prstGeom>
        </p:spPr>
        <p:txBody>
          <a:bodyPr vert="horz" wrap="square" lIns="0" tIns="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r>
              <a:rPr lang="zh-CN" altLang="en-US" sz="8000" kern="0" smtClean="0">
                <a:latin typeface="方正粗黑宋简体" panose="02000000000000000000" pitchFamily="2" charset="-122"/>
                <a:ea typeface="方正粗黑宋简体" panose="02000000000000000000" pitchFamily="2" charset="-122"/>
                <a:cs typeface="+mj-cs"/>
              </a:rPr>
              <a:t>项目中的问题</a:t>
            </a:r>
            <a:endParaRPr lang="zh-CN" altLang="en-US" sz="8000" kern="0" dirty="0">
              <a:latin typeface="方正粗黑宋简体" panose="02000000000000000000" pitchFamily="2" charset="-122"/>
              <a:ea typeface="方正粗黑宋简体" panose="02000000000000000000" pitchFamily="2" charset="-122"/>
              <a:cs typeface="+mj-cs"/>
            </a:endParaRPr>
          </a:p>
        </p:txBody>
      </p:sp>
      <p:sp>
        <p:nvSpPr>
          <p:cNvPr id="16" name="文本框 3"/>
          <p:cNvSpPr txBox="1"/>
          <p:nvPr/>
        </p:nvSpPr>
        <p:spPr>
          <a:xfrm>
            <a:off x="424180" y="4619970"/>
            <a:ext cx="15408275" cy="5151410"/>
          </a:xfrm>
          <a:prstGeom prst="rect">
            <a:avLst/>
          </a:prstGeom>
          <a:noFill/>
          <a:ln w="9525">
            <a:noFill/>
          </a:ln>
        </p:spPr>
        <p:txBody>
          <a:bodyPr wrap="square" anchor="t">
            <a:spAutoFit/>
          </a:bodyPr>
          <a:lstStyle/>
          <a:p>
            <a:pPr indent="266700" algn="l">
              <a:lnSpc>
                <a:spcPct val="200000"/>
              </a:lnSpc>
            </a:pPr>
            <a:r>
              <a:rPr lang="en-US" sz="2400" dirty="0">
                <a:latin typeface="华文中宋" panose="02010600040101010101" pitchFamily="2" charset="-122"/>
                <a:ea typeface="华文中宋" panose="02010600040101010101" pitchFamily="2" charset="-122"/>
                <a:cs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对整个项目的前景和使用范围仍停留在初步认识</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对产品的想象比较局限。需要团队人员继续头脑风暴，站在不同客户角度思考产品远景。</a:t>
            </a:r>
            <a:endParaRPr lang="en-US" altLang="zh-CN"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由于还未针对项目画出使用用例</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导致对产品具体的功能和使用方法比较模糊。该问题将在相关</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课程结束后得到改善。</a:t>
            </a: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团队人员的技术水平与优势特长不同，任务对接时容易出现需求不一的状况，需要进一步磨合。</a:t>
            </a: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缺少和客户的沟通，对项目需求的认识或不够完整，将导致项目最终未能达到客户满意。</a:t>
            </a:r>
          </a:p>
          <a:p>
            <a:pPr indent="266700" algn="l">
              <a:lnSpc>
                <a:spcPct val="200000"/>
              </a:lnSpc>
            </a:pP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之后会通过访谈、问卷等形式和客户保持有效沟通。</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000"/>
              </a:lnSpc>
              <a:spcBef>
                <a:spcPts val="100"/>
              </a:spcBef>
            </a:pPr>
            <a:r>
              <a:rPr sz="2200" spc="14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55" dirty="0">
                <a:solidFill>
                  <a:srgbClr val="242423"/>
                </a:solidFill>
                <a:latin typeface="Lucida Sans Unicode" panose="020B0602030504020204"/>
                <a:cs typeface="Lucida Sans Unicode" panose="020B0602030504020204"/>
              </a:rPr>
              <a:t>mm</a:t>
            </a:r>
            <a:r>
              <a:rPr sz="2200" spc="-180" dirty="0">
                <a:solidFill>
                  <a:srgbClr val="242423"/>
                </a:solidFill>
                <a:latin typeface="Lucida Sans Unicode" panose="020B0602030504020204"/>
                <a:cs typeface="Lucida Sans Unicode" panose="020B0602030504020204"/>
              </a:rPr>
              <a:t>un</a:t>
            </a:r>
            <a:r>
              <a:rPr sz="2200" spc="-130" dirty="0">
                <a:solidFill>
                  <a:srgbClr val="242423"/>
                </a:solidFill>
                <a:latin typeface="Lucida Sans Unicode" panose="020B0602030504020204"/>
                <a:cs typeface="Lucida Sans Unicode" panose="020B0602030504020204"/>
              </a:rPr>
              <a:t>i</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05" dirty="0">
                <a:solidFill>
                  <a:srgbClr val="242423"/>
                </a:solidFill>
                <a:latin typeface="Lucida Sans Unicode" panose="020B0602030504020204"/>
                <a:cs typeface="Lucida Sans Unicode" panose="020B0602030504020204"/>
              </a:rPr>
              <a:t>n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80" dirty="0">
                <a:solidFill>
                  <a:srgbClr val="242423"/>
                </a:solidFill>
                <a:latin typeface="Lucida Sans Unicode" panose="020B0602030504020204"/>
                <a:cs typeface="Lucida Sans Unicode" panose="020B0602030504020204"/>
              </a:rPr>
              <a:t>h</a:t>
            </a:r>
            <a:r>
              <a:rPr sz="2200" spc="-45" dirty="0">
                <a:solidFill>
                  <a:srgbClr val="242423"/>
                </a:solidFill>
                <a:latin typeface="Lucida Sans Unicode" panose="020B0602030504020204"/>
                <a:cs typeface="Lucida Sans Unicode" panose="020B0602030504020204"/>
              </a:rPr>
              <a:t>a</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u</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0" dirty="0">
                <a:solidFill>
                  <a:srgbClr val="242423"/>
                </a:solidFill>
                <a:latin typeface="Lucida Sans Unicode" panose="020B0602030504020204"/>
                <a:cs typeface="Lucida Sans Unicode" panose="020B0602030504020204"/>
              </a:rPr>
              <a:t>s  </a:t>
            </a:r>
            <a:r>
              <a:rPr sz="2200" spc="-130" dirty="0">
                <a:solidFill>
                  <a:srgbClr val="242423"/>
                </a:solidFill>
                <a:latin typeface="Lucida Sans Unicode" panose="020B0602030504020204"/>
                <a:cs typeface="Lucida Sans Unicode" panose="020B0602030504020204"/>
              </a:rPr>
              <a:t>demonstrations, </a:t>
            </a:r>
            <a:r>
              <a:rPr sz="2200" spc="-120" dirty="0">
                <a:solidFill>
                  <a:srgbClr val="242423"/>
                </a:solidFill>
                <a:latin typeface="Lucida Sans Unicode" panose="020B0602030504020204"/>
                <a:cs typeface="Lucida Sans Unicode" panose="020B0602030504020204"/>
              </a:rPr>
              <a:t>lectures, </a:t>
            </a:r>
            <a:r>
              <a:rPr sz="2200" spc="-100" dirty="0">
                <a:solidFill>
                  <a:srgbClr val="242423"/>
                </a:solidFill>
                <a:latin typeface="Lucida Sans Unicode" panose="020B0602030504020204"/>
                <a:cs typeface="Lucida Sans Unicode" panose="020B0602030504020204"/>
              </a:rPr>
              <a:t>speeches, </a:t>
            </a:r>
            <a:r>
              <a:rPr sz="2200" spc="-68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t</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i</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130" dirty="0">
                <a:solidFill>
                  <a:srgbClr val="242423"/>
                </a:solidFill>
                <a:latin typeface="Lucida Sans Unicode" panose="020B0602030504020204"/>
                <a:cs typeface="Lucida Sans Unicode" panose="020B0602030504020204"/>
              </a:rPr>
              <a:t>tl</a:t>
            </a:r>
            <a:r>
              <a:rPr sz="2200" spc="-80" dirty="0">
                <a:solidFill>
                  <a:srgbClr val="242423"/>
                </a:solidFill>
                <a:latin typeface="Lucida Sans Unicode" panose="020B0602030504020204"/>
                <a:cs typeface="Lucida Sans Unicode" panose="020B0602030504020204"/>
              </a:rPr>
              <a:t>y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85" dirty="0">
                <a:solidFill>
                  <a:srgbClr val="242423"/>
                </a:solidFill>
                <a:latin typeface="Lucida Sans Unicode" panose="020B0602030504020204"/>
                <a:cs typeface="Lucida Sans Unicode" panose="020B0602030504020204"/>
              </a:rPr>
              <a:t>e</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u</a:t>
            </a:r>
            <a:r>
              <a:rPr sz="2200" spc="-170" dirty="0">
                <a:solidFill>
                  <a:srgbClr val="242423"/>
                </a:solidFill>
                <a:latin typeface="Lucida Sans Unicode" panose="020B0602030504020204"/>
                <a:cs typeface="Lucida Sans Unicode" panose="020B0602030504020204"/>
              </a:rPr>
              <a:t>d</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95" dirty="0">
                <a:solidFill>
                  <a:srgbClr val="242423"/>
                </a:solidFill>
                <a:latin typeface="Lucida Sans Unicode" panose="020B0602030504020204"/>
                <a:cs typeface="Lucida Sans Unicode" panose="020B0602030504020204"/>
              </a:rPr>
              <a:t>t  </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100" dirty="0">
                <a:solidFill>
                  <a:srgbClr val="242423"/>
                </a:solidFill>
                <a:latin typeface="Lucida Sans Unicode" panose="020B0602030504020204"/>
                <a:cs typeface="Lucida Sans Unicode" panose="020B0602030504020204"/>
              </a:rPr>
              <a:t>v</a:t>
            </a:r>
            <a:r>
              <a:rPr sz="2200" spc="-85" dirty="0">
                <a:solidFill>
                  <a:srgbClr val="242423"/>
                </a:solidFill>
                <a:latin typeface="Lucida Sans Unicode" panose="020B0602030504020204"/>
                <a:cs typeface="Lucida Sans Unicode" panose="020B0602030504020204"/>
              </a:rPr>
              <a:t>e</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20"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 </a:t>
            </a:r>
            <a:r>
              <a:rPr sz="2200" spc="-100" dirty="0">
                <a:solidFill>
                  <a:srgbClr val="242423"/>
                </a:solidFill>
                <a:latin typeface="Lucida Sans Unicode" panose="020B0602030504020204"/>
                <a:cs typeface="Lucida Sans Unicode" panose="020B0602030504020204"/>
              </a:rPr>
              <a:t>v</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30" dirty="0">
                <a:solidFill>
                  <a:srgbClr val="242423"/>
                </a:solidFill>
                <a:latin typeface="Lucida Sans Unicode" panose="020B0602030504020204"/>
                <a:cs typeface="Lucida Sans Unicode" panose="020B0602030504020204"/>
              </a:rPr>
              <a:t>t</a:t>
            </a:r>
            <a:r>
              <a:rPr sz="2200" spc="-110" dirty="0">
                <a:solidFill>
                  <a:srgbClr val="242423"/>
                </a:solidFill>
                <a:latin typeface="Lucida Sans Unicode" panose="020B0602030504020204"/>
                <a:cs typeface="Lucida Sans Unicode" panose="020B0602030504020204"/>
              </a:rPr>
              <a:t>y</a:t>
            </a:r>
            <a:r>
              <a:rPr sz="2200" spc="-195" dirty="0">
                <a:solidFill>
                  <a:srgbClr val="242423"/>
                </a:solidFill>
                <a:latin typeface="Lucida Sans Unicode" panose="020B0602030504020204"/>
                <a:cs typeface="Lucida Sans Unicode" panose="020B0602030504020204"/>
              </a:rPr>
              <a:t> </a:t>
            </a:r>
            <a:r>
              <a:rPr sz="2200" spc="-125" dirty="0">
                <a:solidFill>
                  <a:srgbClr val="242423"/>
                </a:solidFill>
                <a:latin typeface="Lucida Sans Unicode" panose="020B0602030504020204"/>
                <a:cs typeface="Lucida Sans Unicode" panose="020B0602030504020204"/>
              </a:rPr>
              <a:t>o</a:t>
            </a:r>
            <a:r>
              <a:rPr sz="2200" spc="-45" dirty="0">
                <a:solidFill>
                  <a:srgbClr val="242423"/>
                </a:solidFill>
                <a:latin typeface="Lucida Sans Unicode" panose="020B0602030504020204"/>
                <a:cs typeface="Lucida Sans Unicode" panose="020B0602030504020204"/>
              </a:rPr>
              <a:t>f</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ur</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45"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k</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95" dirty="0">
                <a:solidFill>
                  <a:srgbClr val="242423"/>
                </a:solidFill>
                <a:latin typeface="Lucida Sans Unicode" panose="020B0602030504020204"/>
                <a:cs typeface="Lucida Sans Unicode" panose="020B0602030504020204"/>
              </a:rPr>
              <a:t>g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70" dirty="0">
                <a:solidFill>
                  <a:srgbClr val="242423"/>
                </a:solidFill>
                <a:latin typeface="Lucida Sans Unicode" panose="020B0602030504020204"/>
                <a:cs typeface="Lucida Sans Unicode" panose="020B0602030504020204"/>
              </a:rPr>
              <a:t>w</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70" dirty="0">
                <a:solidFill>
                  <a:srgbClr val="242423"/>
                </a:solidFill>
                <a:latin typeface="Lucida Sans Unicode" panose="020B0602030504020204"/>
                <a:cs typeface="Lucida Sans Unicode" panose="020B0602030504020204"/>
              </a:rPr>
              <a:t>f</a:t>
            </a:r>
            <a:r>
              <a:rPr sz="2200" spc="-180" dirty="0">
                <a:solidFill>
                  <a:srgbClr val="242423"/>
                </a:solidFill>
                <a:latin typeface="Lucida Sans Unicode" panose="020B0602030504020204"/>
                <a:cs typeface="Lucida Sans Unicode" panose="020B0602030504020204"/>
              </a:rPr>
              <a:t>u</a:t>
            </a:r>
            <a:r>
              <a:rPr sz="2200" spc="-105" dirty="0">
                <a:solidFill>
                  <a:srgbClr val="242423"/>
                </a:solidFill>
                <a:latin typeface="Lucida Sans Unicode" panose="020B0602030504020204"/>
                <a:cs typeface="Lucida Sans Unicode" panose="020B0602030504020204"/>
              </a:rPr>
              <a:t>l</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35" dirty="0">
                <a:solidFill>
                  <a:srgbClr val="242423"/>
                </a:solidFill>
                <a:latin typeface="Lucida Sans Unicode" panose="020B0602030504020204"/>
                <a:cs typeface="Lucida Sans Unicode" panose="020B0602030504020204"/>
              </a:rPr>
              <a:t>r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0" dirty="0">
                <a:solidFill>
                  <a:srgbClr val="242423"/>
                </a:solidFill>
                <a:latin typeface="Lucida Sans Unicode" panose="020B0602030504020204"/>
                <a:cs typeface="Lucida Sans Unicode" panose="020B0602030504020204"/>
              </a:rPr>
              <a:t>v</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40" dirty="0">
                <a:solidFill>
                  <a:srgbClr val="242423"/>
                </a:solidFill>
                <a:latin typeface="Lucida Sans Unicode" panose="020B0602030504020204"/>
                <a:cs typeface="Lucida Sans Unicode" panose="020B0602030504020204"/>
              </a:rPr>
              <a:t>g</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45" dirty="0">
                <a:solidFill>
                  <a:srgbClr val="242423"/>
                </a:solidFill>
                <a:latin typeface="Lucida Sans Unicode" panose="020B0602030504020204"/>
                <a:cs typeface="Lucida Sans Unicode" panose="020B0602030504020204"/>
              </a:rPr>
              <a:t>a</a:t>
            </a:r>
            <a:r>
              <a:rPr sz="2200" dirty="0">
                <a:solidFill>
                  <a:srgbClr val="242423"/>
                </a:solidFill>
                <a:latin typeface="Lucida Sans Unicode" panose="020B0602030504020204"/>
                <a:cs typeface="Lucida Sans Unicode" panose="020B0602030504020204"/>
              </a:rPr>
              <a:t>c</a:t>
            </a:r>
            <a:r>
              <a:rPr sz="2200" spc="-180" dirty="0">
                <a:solidFill>
                  <a:srgbClr val="242423"/>
                </a:solidFill>
                <a:latin typeface="Lucida Sans Unicode" panose="020B0602030504020204"/>
                <a:cs typeface="Lucida Sans Unicode" panose="020B0602030504020204"/>
              </a:rPr>
              <a:t>h</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65" dirty="0">
                <a:solidFill>
                  <a:srgbClr val="242423"/>
                </a:solidFill>
                <a:latin typeface="Lucida Sans Unicode" panose="020B0602030504020204"/>
                <a:cs typeface="Lucida Sans Unicode" panose="020B0602030504020204"/>
              </a:rPr>
              <a:t>g</a:t>
            </a:r>
            <a:r>
              <a:rPr sz="2200" spc="-114" dirty="0">
                <a:solidFill>
                  <a:srgbClr val="242423"/>
                </a:solidFill>
                <a:latin typeface="Lucida Sans Unicode" panose="020B0602030504020204"/>
                <a:cs typeface="Lucida Sans Unicode" panose="020B0602030504020204"/>
              </a:rPr>
              <a:t>.</a:t>
            </a:r>
            <a:endParaRPr sz="2200">
              <a:latin typeface="Lucida Sans Unicode" panose="020B0602030504020204"/>
              <a:cs typeface="Lucida Sans Unicode" panose="020B0602030504020204"/>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3" cstate="print"/>
            <a:stretch>
              <a:fillRect/>
            </a:stretch>
          </p:blipFill>
          <p:spPr>
            <a:xfrm>
              <a:off x="7477514" y="3561885"/>
              <a:ext cx="3333749" cy="3162299"/>
            </a:xfrm>
            <a:prstGeom prst="rect">
              <a:avLst/>
            </a:prstGeom>
          </p:spPr>
        </p:pic>
        <p:pic>
          <p:nvPicPr>
            <p:cNvPr id="7" name="object 7"/>
            <p:cNvPicPr/>
            <p:nvPr/>
          </p:nvPicPr>
          <p:blipFill>
            <a:blip r:embed="rId4" cstate="print"/>
            <a:stretch>
              <a:fillRect/>
            </a:stretch>
          </p:blipFill>
          <p:spPr>
            <a:xfrm>
              <a:off x="0" y="8190190"/>
              <a:ext cx="2904866" cy="1838324"/>
            </a:xfrm>
            <a:prstGeom prst="rect">
              <a:avLst/>
            </a:prstGeom>
          </p:spPr>
        </p:pic>
        <p:pic>
          <p:nvPicPr>
            <p:cNvPr id="8" name="object 8"/>
            <p:cNvPicPr/>
            <p:nvPr/>
          </p:nvPicPr>
          <p:blipFill>
            <a:blip r:embed="rId5" cstate="print"/>
            <a:stretch>
              <a:fillRect/>
            </a:stretch>
          </p:blipFill>
          <p:spPr>
            <a:xfrm>
              <a:off x="372966" y="0"/>
              <a:ext cx="3333749" cy="913673"/>
            </a:xfrm>
            <a:prstGeom prst="rect">
              <a:avLst/>
            </a:prstGeom>
          </p:spPr>
        </p:pic>
      </p:grpSp>
      <p:pic>
        <p:nvPicPr>
          <p:cNvPr id="9" name="object 9"/>
          <p:cNvPicPr/>
          <p:nvPr/>
        </p:nvPicPr>
        <p:blipFill>
          <a:blip r:embed="rId6" cstate="print"/>
          <a:stretch>
            <a:fillRect/>
          </a:stretch>
        </p:blipFill>
        <p:spPr>
          <a:xfrm>
            <a:off x="15541752" y="270771"/>
            <a:ext cx="2746247" cy="1838324"/>
          </a:xfrm>
          <a:prstGeom prst="rect">
            <a:avLst/>
          </a:prstGeom>
        </p:spPr>
      </p:pic>
      <p:pic>
        <p:nvPicPr>
          <p:cNvPr id="10" name="object 10"/>
          <p:cNvPicPr/>
          <p:nvPr/>
        </p:nvPicPr>
        <p:blipFill>
          <a:blip r:embed="rId7" cstate="print"/>
          <a:stretch>
            <a:fillRect/>
          </a:stretch>
        </p:blipFill>
        <p:spPr>
          <a:xfrm>
            <a:off x="14596555" y="9108185"/>
            <a:ext cx="3333749" cy="1178813"/>
          </a:xfrm>
          <a:prstGeom prst="rect">
            <a:avLst/>
          </a:prstGeom>
        </p:spPr>
      </p:pic>
      <p:sp>
        <p:nvSpPr>
          <p:cNvPr id="11" name="object 24"/>
          <p:cNvSpPr txBox="1"/>
          <p:nvPr/>
        </p:nvSpPr>
        <p:spPr>
          <a:xfrm>
            <a:off x="-11657012" y="-454025"/>
            <a:ext cx="16256000" cy="1746250"/>
          </a:xfrm>
          <a:prstGeom prst="rect">
            <a:avLst/>
          </a:prstGeom>
        </p:spPr>
        <p:txBody>
          <a:bodyPr vert="horz" wrap="square" lIns="0" tIns="639284"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495530">
              <a:spcBef>
                <a:spcPts val="100"/>
              </a:spcBef>
            </a:pPr>
            <a:r>
              <a:rPr lang="zh-CN" altLang="zh-CN" kern="0" dirty="0" smtClean="0">
                <a:latin typeface="方正粗黑宋简体" panose="02000000000000000000" pitchFamily="2" charset="-122"/>
                <a:ea typeface="方正粗黑宋简体" panose="02000000000000000000" pitchFamily="2" charset="-122"/>
                <a:cs typeface="+mj-cs"/>
              </a:rPr>
              <a:t>参考资料</a:t>
            </a:r>
            <a:endParaRPr lang="zh-CN" altLang="zh-CN" kern="0" dirty="0">
              <a:latin typeface="方正粗黑宋简体" panose="02000000000000000000" pitchFamily="2" charset="-122"/>
              <a:ea typeface="方正粗黑宋简体" panose="02000000000000000000" pitchFamily="2" charset="-122"/>
              <a:cs typeface="+mj-cs"/>
            </a:endParaRPr>
          </a:p>
        </p:txBody>
      </p:sp>
      <p:pic>
        <p:nvPicPr>
          <p:cNvPr id="12" name="图片 11" descr="cc4123d1e2cf47ebb79163b7487a8a2"/>
          <p:cNvPicPr>
            <a:picLocks noChangeAspect="1"/>
          </p:cNvPicPr>
          <p:nvPr/>
        </p:nvPicPr>
        <p:blipFill>
          <a:blip r:embed="rId8"/>
          <a:stretch>
            <a:fillRect/>
          </a:stretch>
        </p:blipFill>
        <p:spPr>
          <a:xfrm>
            <a:off x="440690" y="1441450"/>
            <a:ext cx="8322310" cy="8513445"/>
          </a:xfrm>
          <a:prstGeom prst="rect">
            <a:avLst/>
          </a:prstGeom>
        </p:spPr>
      </p:pic>
      <p:pic>
        <p:nvPicPr>
          <p:cNvPr id="13" name="图片 12" descr="b765e06ab7e458e63fbebccc1fddb86"/>
          <p:cNvPicPr>
            <a:picLocks noChangeAspect="1"/>
          </p:cNvPicPr>
          <p:nvPr/>
        </p:nvPicPr>
        <p:blipFill>
          <a:blip r:embed="rId9"/>
          <a:stretch>
            <a:fillRect/>
          </a:stretch>
        </p:blipFill>
        <p:spPr>
          <a:xfrm>
            <a:off x="8917940" y="1441450"/>
            <a:ext cx="9201785" cy="8514080"/>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grpSp>
        <p:nvGrpSpPr>
          <p:cNvPr id="5" name="object 5"/>
          <p:cNvGrpSpPr/>
          <p:nvPr/>
        </p:nvGrpSpPr>
        <p:grpSpPr>
          <a:xfrm>
            <a:off x="0" y="0"/>
            <a:ext cx="10811263" cy="10028514"/>
            <a:chOff x="0" y="0"/>
            <a:chExt cx="10811263" cy="10028514"/>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sp>
        <p:nvSpPr>
          <p:cNvPr id="11" name="object 6"/>
          <p:cNvSpPr txBox="1"/>
          <p:nvPr/>
        </p:nvSpPr>
        <p:spPr>
          <a:xfrm>
            <a:off x="2952750" y="4178300"/>
            <a:ext cx="14636750" cy="1419225"/>
          </a:xfrm>
          <a:prstGeom prst="rect">
            <a:avLst/>
          </a:prstGeom>
        </p:spPr>
        <p:txBody>
          <a:bodyPr vert="horz" wrap="square" lIns="0" tIns="114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lgn="l" rtl="0">
              <a:spcBef>
                <a:spcPts val="90"/>
              </a:spcBef>
              <a:spcAft>
                <a:spcPct val="0"/>
              </a:spcAft>
              <a:defRPr/>
            </a:pPr>
            <a:r>
              <a:rPr lang="zh-CN" sz="9150" kern="0" spc="1630" noProof="1" smtClean="0">
                <a:solidFill>
                  <a:schemeClr val="accent1"/>
                </a:solidFill>
                <a:latin typeface="方正粗黑宋简体" panose="02000000000000000000" pitchFamily="2" charset="-122"/>
                <a:ea typeface="方正粗黑宋简体" panose="02000000000000000000" pitchFamily="2" charset="-122"/>
                <a:cs typeface="Microsoft Sans Serif" panose="020B0604020202020204"/>
              </a:rPr>
              <a:t>接下来请看正式文档</a:t>
            </a:r>
            <a:endParaRPr lang="zh-CN" sz="9150" kern="0" spc="1630" noProof="1">
              <a:solidFill>
                <a:schemeClr val="accent1"/>
              </a:solidFill>
              <a:latin typeface="方正粗黑宋简体" panose="02000000000000000000" pitchFamily="2" charset="-122"/>
              <a:ea typeface="方正粗黑宋简体" panose="02000000000000000000" pitchFamily="2" charset="-122"/>
              <a:cs typeface="Microsoft Sans Serif" panose="020B0604020202020204"/>
            </a:endParaRPr>
          </a:p>
        </p:txBody>
      </p:sp>
      <p:sp>
        <p:nvSpPr>
          <p:cNvPr id="12" name="object 22"/>
          <p:cNvSpPr txBox="1"/>
          <p:nvPr/>
        </p:nvSpPr>
        <p:spPr>
          <a:xfrm>
            <a:off x="6081713" y="5949950"/>
            <a:ext cx="11174412" cy="1409700"/>
          </a:xfrm>
          <a:prstGeom prst="rect">
            <a:avLst/>
          </a:prstGeom>
          <a:noFill/>
          <a:ln w="9525">
            <a:noFill/>
          </a:ln>
        </p:spPr>
        <p:txBody>
          <a:bodyPr lIns="0" tIns="12700" rIns="0" bIns="0" anchor="t">
            <a:spAutoFit/>
          </a:bodyPr>
          <a:lstStyle/>
          <a:p>
            <a:pPr marL="12700">
              <a:lnSpc>
                <a:spcPct val="150000"/>
              </a:lnSpc>
              <a:spcBef>
                <a:spcPts val="100"/>
              </a:spcBef>
            </a:pPr>
            <a:r>
              <a:rPr lang="en-US" altLang="zh-CN" sz="2800" dirty="0">
                <a:latin typeface="方正粗黑宋简体" panose="02000000000000000000" pitchFamily="2" charset="-122"/>
                <a:ea typeface="方正粗黑宋简体" panose="02000000000000000000" pitchFamily="2" charset="-122"/>
              </a:rPr>
              <a:t> </a:t>
            </a:r>
            <a:r>
              <a:rPr lang="en-US" altLang="zh-CN" sz="3200" dirty="0">
                <a:latin typeface="方正粗黑宋简体" panose="02000000000000000000" pitchFamily="2" charset="-122"/>
                <a:ea typeface="方正粗黑宋简体" panose="02000000000000000000" pitchFamily="2" charset="-122"/>
              </a:rPr>
              <a:t>  </a:t>
            </a:r>
            <a:endParaRPr lang="zh-CN" altLang="zh-CN" sz="2800" dirty="0">
              <a:latin typeface="方正粗黑宋简体" panose="02000000000000000000" pitchFamily="2" charset="-122"/>
              <a:ea typeface="方正粗黑宋简体" panose="02000000000000000000" pitchFamily="2" charset="-122"/>
            </a:endParaRPr>
          </a:p>
          <a:p>
            <a:pPr marL="12700">
              <a:lnSpc>
                <a:spcPct val="150000"/>
              </a:lnSpc>
              <a:spcBef>
                <a:spcPts val="100"/>
              </a:spcBef>
            </a:pPr>
            <a:r>
              <a:rPr lang="zh-CN" altLang="en-US" sz="2800" dirty="0">
                <a:latin typeface="方正粗黑宋简体" panose="02000000000000000000" pitchFamily="2" charset="-122"/>
                <a:ea typeface="方正粗黑宋简体" panose="02000000000000000000" pitchFamily="2" charset="-122"/>
              </a:rPr>
              <a:t>    开发团队 ：</a:t>
            </a:r>
            <a:r>
              <a:rPr lang="en-US" altLang="zh-CN" sz="2800" dirty="0">
                <a:latin typeface="方正粗黑宋简体" panose="02000000000000000000" pitchFamily="2" charset="-122"/>
                <a:ea typeface="方正粗黑宋简体" panose="02000000000000000000" pitchFamily="2" charset="-122"/>
              </a:rPr>
              <a:t>SRA2022-G25</a:t>
            </a: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10496550" y="-1116"/>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5" name="object 18"/>
          <p:cNvSpPr txBox="1"/>
          <p:nvPr/>
        </p:nvSpPr>
        <p:spPr>
          <a:xfrm>
            <a:off x="288925" y="8564563"/>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9" name="图片 8" descr="d1b9b52056d44a3f4ad32c8d29574f6"/>
          <p:cNvPicPr>
            <a:picLocks noChangeAspect="1"/>
          </p:cNvPicPr>
          <p:nvPr/>
        </p:nvPicPr>
        <p:blipFill>
          <a:blip r:embed="rId6"/>
          <a:stretch>
            <a:fillRect/>
          </a:stretch>
        </p:blipFill>
        <p:spPr>
          <a:xfrm>
            <a:off x="3556000" y="380365"/>
            <a:ext cx="9361170" cy="95992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1095703" y="2368594"/>
            <a:ext cx="7261859" cy="787400"/>
          </a:xfrm>
          <a:prstGeom prst="rect">
            <a:avLst/>
          </a:prstGeom>
        </p:spPr>
        <p:txBody>
          <a:bodyPr vert="horz" wrap="square" lIns="0" tIns="12065" rIns="0" bIns="0" rtlCol="0">
            <a:spAutoFit/>
          </a:bodyPr>
          <a:lstStyle/>
          <a:p>
            <a:pPr marL="12700">
              <a:lnSpc>
                <a:spcPct val="100000"/>
              </a:lnSpc>
              <a:spcBef>
                <a:spcPts val="95"/>
              </a:spcBef>
            </a:pPr>
            <a:r>
              <a:rPr sz="5000" spc="-190" dirty="0"/>
              <a:t>A</a:t>
            </a:r>
            <a:r>
              <a:rPr sz="5000" spc="-470" dirty="0"/>
              <a:t>D</a:t>
            </a:r>
            <a:r>
              <a:rPr sz="5000" spc="-90" dirty="0"/>
              <a:t>V</a:t>
            </a:r>
            <a:r>
              <a:rPr sz="5000" spc="-190" dirty="0"/>
              <a:t>A</a:t>
            </a:r>
            <a:r>
              <a:rPr sz="5000" spc="-135" dirty="0"/>
              <a:t>N</a:t>
            </a:r>
            <a:r>
              <a:rPr sz="5000" spc="-215" dirty="0"/>
              <a:t>C</a:t>
            </a:r>
            <a:r>
              <a:rPr sz="5000" spc="125" dirty="0"/>
              <a:t>E</a:t>
            </a:r>
            <a:r>
              <a:rPr sz="5000" spc="-465" dirty="0"/>
              <a:t>D</a:t>
            </a:r>
            <a:r>
              <a:rPr sz="5000" spc="-345" dirty="0"/>
              <a:t> </a:t>
            </a:r>
            <a:r>
              <a:rPr sz="5000" spc="-360" dirty="0"/>
              <a:t>3</a:t>
            </a:r>
            <a:r>
              <a:rPr sz="5000" spc="-465" dirty="0"/>
              <a:t>D</a:t>
            </a:r>
            <a:r>
              <a:rPr sz="5000" spc="-345" dirty="0"/>
              <a:t> </a:t>
            </a:r>
            <a:r>
              <a:rPr sz="5000" spc="385" dirty="0"/>
              <a:t>P</a:t>
            </a:r>
            <a:r>
              <a:rPr sz="5000" spc="-90" dirty="0"/>
              <a:t>R</a:t>
            </a:r>
            <a:r>
              <a:rPr sz="5000" spc="-85" dirty="0"/>
              <a:t>I</a:t>
            </a:r>
            <a:r>
              <a:rPr sz="5000" spc="-135" dirty="0"/>
              <a:t>N</a:t>
            </a:r>
            <a:r>
              <a:rPr sz="5000" spc="-185" dirty="0"/>
              <a:t>T</a:t>
            </a:r>
            <a:r>
              <a:rPr sz="5000" spc="-85" dirty="0"/>
              <a:t>I</a:t>
            </a:r>
            <a:r>
              <a:rPr sz="5000" spc="-135" dirty="0"/>
              <a:t>N</a:t>
            </a:r>
            <a:r>
              <a:rPr sz="5000" spc="-210" dirty="0"/>
              <a:t>G</a:t>
            </a:r>
            <a:endParaRPr sz="5000" dirty="0"/>
          </a:p>
        </p:txBody>
      </p:sp>
      <p:sp>
        <p:nvSpPr>
          <p:cNvPr id="6" name="object 6"/>
          <p:cNvSpPr txBox="1"/>
          <p:nvPr/>
        </p:nvSpPr>
        <p:spPr>
          <a:xfrm>
            <a:off x="1016000"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
        <p:nvSpPr>
          <p:cNvPr id="7" name="object 7"/>
          <p:cNvSpPr txBox="1"/>
          <p:nvPr/>
        </p:nvSpPr>
        <p:spPr>
          <a:xfrm>
            <a:off x="6730487"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
        <p:nvSpPr>
          <p:cNvPr id="8" name="object 8"/>
          <p:cNvSpPr txBox="1"/>
          <p:nvPr/>
        </p:nvSpPr>
        <p:spPr>
          <a:xfrm>
            <a:off x="12444976"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3" cstate="print"/>
            <a:stretch>
              <a:fillRect/>
            </a:stretch>
          </p:blipFill>
          <p:spPr>
            <a:xfrm>
              <a:off x="13749845" y="2823692"/>
              <a:ext cx="2954477" cy="2195528"/>
            </a:xfrm>
            <a:prstGeom prst="rect">
              <a:avLst/>
            </a:prstGeom>
          </p:spPr>
        </p:pic>
        <p:pic>
          <p:nvPicPr>
            <p:cNvPr id="11" name="object 11"/>
            <p:cNvPicPr/>
            <p:nvPr/>
          </p:nvPicPr>
          <p:blipFill>
            <a:blip r:embed="rId4" cstate="print"/>
            <a:stretch>
              <a:fillRect/>
            </a:stretch>
          </p:blipFill>
          <p:spPr>
            <a:xfrm>
              <a:off x="10443550" y="1929764"/>
              <a:ext cx="1523999" cy="145732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5488" y="5"/>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9945645" y="2035808"/>
              <a:ext cx="7315199" cy="6219824"/>
            </a:xfrm>
            <a:prstGeom prst="rect">
              <a:avLst/>
            </a:prstGeom>
          </p:spPr>
        </p:pic>
        <p:pic>
          <p:nvPicPr>
            <p:cNvPr id="5" name="object 5"/>
            <p:cNvPicPr/>
            <p:nvPr/>
          </p:nvPicPr>
          <p:blipFill>
            <a:blip r:embed="rId3" cstate="print"/>
            <a:stretch>
              <a:fillRect/>
            </a:stretch>
          </p:blipFill>
          <p:spPr>
            <a:xfrm>
              <a:off x="7355488" y="465373"/>
              <a:ext cx="3581399" cy="2581274"/>
            </a:xfrm>
            <a:prstGeom prst="rect">
              <a:avLst/>
            </a:prstGeom>
          </p:spPr>
        </p:pic>
        <p:pic>
          <p:nvPicPr>
            <p:cNvPr id="6" name="object 6"/>
            <p:cNvPicPr/>
            <p:nvPr/>
          </p:nvPicPr>
          <p:blipFill>
            <a:blip r:embed="rId4" cstate="print"/>
            <a:stretch>
              <a:fillRect/>
            </a:stretch>
          </p:blipFill>
          <p:spPr>
            <a:xfrm>
              <a:off x="14617796" y="5"/>
              <a:ext cx="2871196" cy="2636782"/>
            </a:xfrm>
            <a:prstGeom prst="rect">
              <a:avLst/>
            </a:prstGeom>
          </p:spPr>
        </p:pic>
        <p:pic>
          <p:nvPicPr>
            <p:cNvPr id="7" name="object 7"/>
            <p:cNvPicPr/>
            <p:nvPr/>
          </p:nvPicPr>
          <p:blipFill>
            <a:blip r:embed="rId5" cstate="print"/>
            <a:stretch>
              <a:fillRect/>
            </a:stretch>
          </p:blipFill>
          <p:spPr>
            <a:xfrm>
              <a:off x="8303695" y="7148256"/>
              <a:ext cx="2285999" cy="2209799"/>
            </a:xfrm>
            <a:prstGeom prst="rect">
              <a:avLst/>
            </a:prstGeom>
          </p:spPr>
        </p:pic>
        <p:pic>
          <p:nvPicPr>
            <p:cNvPr id="8" name="object 8"/>
            <p:cNvPicPr/>
            <p:nvPr/>
          </p:nvPicPr>
          <p:blipFill>
            <a:blip r:embed="rId6" cstate="print"/>
            <a:stretch>
              <a:fillRect/>
            </a:stretch>
          </p:blipFill>
          <p:spPr>
            <a:xfrm>
              <a:off x="13602473" y="8731132"/>
              <a:ext cx="2362199" cy="1555866"/>
            </a:xfrm>
            <a:prstGeom prst="rect">
              <a:avLst/>
            </a:prstGeom>
          </p:spPr>
        </p:pic>
      </p:grpSp>
      <p:sp>
        <p:nvSpPr>
          <p:cNvPr id="9" name="object 9"/>
          <p:cNvSpPr txBox="1">
            <a:spLocks noGrp="1"/>
          </p:cNvSpPr>
          <p:nvPr>
            <p:ph type="title"/>
          </p:nvPr>
        </p:nvSpPr>
        <p:spPr>
          <a:xfrm>
            <a:off x="1016000" y="4083694"/>
            <a:ext cx="4034790" cy="1971675"/>
          </a:xfrm>
          <a:prstGeom prst="rect">
            <a:avLst/>
          </a:prstGeom>
        </p:spPr>
        <p:txBody>
          <a:bodyPr vert="horz" wrap="square" lIns="0" tIns="30480" rIns="0" bIns="0" rtlCol="0">
            <a:spAutoFit/>
          </a:bodyPr>
          <a:lstStyle/>
          <a:p>
            <a:pPr marL="12700" marR="5080">
              <a:lnSpc>
                <a:spcPts val="7640"/>
              </a:lnSpc>
              <a:spcBef>
                <a:spcPts val="240"/>
              </a:spcBef>
            </a:pPr>
            <a:r>
              <a:rPr spc="160" dirty="0"/>
              <a:t>E</a:t>
            </a:r>
            <a:r>
              <a:rPr spc="-445" dirty="0"/>
              <a:t>n</a:t>
            </a:r>
            <a:r>
              <a:rPr spc="-175" dirty="0"/>
              <a:t>e</a:t>
            </a:r>
            <a:r>
              <a:rPr spc="-455" dirty="0"/>
              <a:t>r</a:t>
            </a:r>
            <a:r>
              <a:rPr spc="-405" dirty="0"/>
              <a:t>g</a:t>
            </a:r>
            <a:r>
              <a:rPr spc="-320" dirty="0"/>
              <a:t>y</a:t>
            </a:r>
            <a:r>
              <a:rPr spc="-440" dirty="0"/>
              <a:t> </a:t>
            </a:r>
            <a:r>
              <a:rPr spc="-55" dirty="0"/>
              <a:t>a</a:t>
            </a:r>
            <a:r>
              <a:rPr spc="-445" dirty="0"/>
              <a:t>n</a:t>
            </a:r>
            <a:r>
              <a:rPr spc="-280" dirty="0"/>
              <a:t>d  </a:t>
            </a:r>
            <a:r>
              <a:rPr spc="-315" dirty="0"/>
              <a:t>Agriculture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000"/>
              </a:lnSpc>
              <a:spcBef>
                <a:spcPts val="100"/>
              </a:spcBef>
            </a:pPr>
            <a:r>
              <a:rPr sz="2200" spc="14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55" dirty="0">
                <a:solidFill>
                  <a:srgbClr val="242423"/>
                </a:solidFill>
                <a:latin typeface="Lucida Sans Unicode" panose="020B0602030504020204"/>
                <a:cs typeface="Lucida Sans Unicode" panose="020B0602030504020204"/>
              </a:rPr>
              <a:t>mm</a:t>
            </a:r>
            <a:r>
              <a:rPr sz="2200" spc="-180" dirty="0">
                <a:solidFill>
                  <a:srgbClr val="242423"/>
                </a:solidFill>
                <a:latin typeface="Lucida Sans Unicode" panose="020B0602030504020204"/>
                <a:cs typeface="Lucida Sans Unicode" panose="020B0602030504020204"/>
              </a:rPr>
              <a:t>un</a:t>
            </a:r>
            <a:r>
              <a:rPr sz="2200" spc="-130" dirty="0">
                <a:solidFill>
                  <a:srgbClr val="242423"/>
                </a:solidFill>
                <a:latin typeface="Lucida Sans Unicode" panose="020B0602030504020204"/>
                <a:cs typeface="Lucida Sans Unicode" panose="020B0602030504020204"/>
              </a:rPr>
              <a:t>i</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05" dirty="0">
                <a:solidFill>
                  <a:srgbClr val="242423"/>
                </a:solidFill>
                <a:latin typeface="Lucida Sans Unicode" panose="020B0602030504020204"/>
                <a:cs typeface="Lucida Sans Unicode" panose="020B0602030504020204"/>
              </a:rPr>
              <a:t>n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80" dirty="0">
                <a:solidFill>
                  <a:srgbClr val="242423"/>
                </a:solidFill>
                <a:latin typeface="Lucida Sans Unicode" panose="020B0602030504020204"/>
                <a:cs typeface="Lucida Sans Unicode" panose="020B0602030504020204"/>
              </a:rPr>
              <a:t>h</a:t>
            </a:r>
            <a:r>
              <a:rPr sz="2200" spc="-45" dirty="0">
                <a:solidFill>
                  <a:srgbClr val="242423"/>
                </a:solidFill>
                <a:latin typeface="Lucida Sans Unicode" panose="020B0602030504020204"/>
                <a:cs typeface="Lucida Sans Unicode" panose="020B0602030504020204"/>
              </a:rPr>
              <a:t>a</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u</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0" dirty="0">
                <a:solidFill>
                  <a:srgbClr val="242423"/>
                </a:solidFill>
                <a:latin typeface="Lucida Sans Unicode" panose="020B0602030504020204"/>
                <a:cs typeface="Lucida Sans Unicode" panose="020B0602030504020204"/>
              </a:rPr>
              <a:t>s  </a:t>
            </a:r>
            <a:r>
              <a:rPr sz="2200" spc="-130" dirty="0">
                <a:solidFill>
                  <a:srgbClr val="242423"/>
                </a:solidFill>
                <a:latin typeface="Lucida Sans Unicode" panose="020B0602030504020204"/>
                <a:cs typeface="Lucida Sans Unicode" panose="020B0602030504020204"/>
              </a:rPr>
              <a:t>demonstrations, </a:t>
            </a:r>
            <a:r>
              <a:rPr sz="2200" spc="-120" dirty="0">
                <a:solidFill>
                  <a:srgbClr val="242423"/>
                </a:solidFill>
                <a:latin typeface="Lucida Sans Unicode" panose="020B0602030504020204"/>
                <a:cs typeface="Lucida Sans Unicode" panose="020B0602030504020204"/>
              </a:rPr>
              <a:t>lectures, </a:t>
            </a:r>
            <a:r>
              <a:rPr sz="2200" spc="-100" dirty="0">
                <a:solidFill>
                  <a:srgbClr val="242423"/>
                </a:solidFill>
                <a:latin typeface="Lucida Sans Unicode" panose="020B0602030504020204"/>
                <a:cs typeface="Lucida Sans Unicode" panose="020B0602030504020204"/>
              </a:rPr>
              <a:t>speeches, </a:t>
            </a:r>
            <a:r>
              <a:rPr sz="2200" spc="-68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t</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i</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130" dirty="0">
                <a:solidFill>
                  <a:srgbClr val="242423"/>
                </a:solidFill>
                <a:latin typeface="Lucida Sans Unicode" panose="020B0602030504020204"/>
                <a:cs typeface="Lucida Sans Unicode" panose="020B0602030504020204"/>
              </a:rPr>
              <a:t>tl</a:t>
            </a:r>
            <a:r>
              <a:rPr sz="2200" spc="-80" dirty="0">
                <a:solidFill>
                  <a:srgbClr val="242423"/>
                </a:solidFill>
                <a:latin typeface="Lucida Sans Unicode" panose="020B0602030504020204"/>
                <a:cs typeface="Lucida Sans Unicode" panose="020B0602030504020204"/>
              </a:rPr>
              <a:t>y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85" dirty="0">
                <a:solidFill>
                  <a:srgbClr val="242423"/>
                </a:solidFill>
                <a:latin typeface="Lucida Sans Unicode" panose="020B0602030504020204"/>
                <a:cs typeface="Lucida Sans Unicode" panose="020B0602030504020204"/>
              </a:rPr>
              <a:t>e</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u</a:t>
            </a:r>
            <a:r>
              <a:rPr sz="2200" spc="-170" dirty="0">
                <a:solidFill>
                  <a:srgbClr val="242423"/>
                </a:solidFill>
                <a:latin typeface="Lucida Sans Unicode" panose="020B0602030504020204"/>
                <a:cs typeface="Lucida Sans Unicode" panose="020B0602030504020204"/>
              </a:rPr>
              <a:t>d</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95" dirty="0">
                <a:solidFill>
                  <a:srgbClr val="242423"/>
                </a:solidFill>
                <a:latin typeface="Lucida Sans Unicode" panose="020B0602030504020204"/>
                <a:cs typeface="Lucida Sans Unicode" panose="020B0602030504020204"/>
              </a:rPr>
              <a:t>t  </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100" dirty="0">
                <a:solidFill>
                  <a:srgbClr val="242423"/>
                </a:solidFill>
                <a:latin typeface="Lucida Sans Unicode" panose="020B0602030504020204"/>
                <a:cs typeface="Lucida Sans Unicode" panose="020B0602030504020204"/>
              </a:rPr>
              <a:t>v</a:t>
            </a:r>
            <a:r>
              <a:rPr sz="2200" spc="-85" dirty="0">
                <a:solidFill>
                  <a:srgbClr val="242423"/>
                </a:solidFill>
                <a:latin typeface="Lucida Sans Unicode" panose="020B0602030504020204"/>
                <a:cs typeface="Lucida Sans Unicode" panose="020B0602030504020204"/>
              </a:rPr>
              <a:t>e</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20"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 </a:t>
            </a:r>
            <a:r>
              <a:rPr sz="2200" spc="-100" dirty="0">
                <a:solidFill>
                  <a:srgbClr val="242423"/>
                </a:solidFill>
                <a:latin typeface="Lucida Sans Unicode" panose="020B0602030504020204"/>
                <a:cs typeface="Lucida Sans Unicode" panose="020B0602030504020204"/>
              </a:rPr>
              <a:t>v</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30" dirty="0">
                <a:solidFill>
                  <a:srgbClr val="242423"/>
                </a:solidFill>
                <a:latin typeface="Lucida Sans Unicode" panose="020B0602030504020204"/>
                <a:cs typeface="Lucida Sans Unicode" panose="020B0602030504020204"/>
              </a:rPr>
              <a:t>t</a:t>
            </a:r>
            <a:r>
              <a:rPr sz="2200" spc="-110" dirty="0">
                <a:solidFill>
                  <a:srgbClr val="242423"/>
                </a:solidFill>
                <a:latin typeface="Lucida Sans Unicode" panose="020B0602030504020204"/>
                <a:cs typeface="Lucida Sans Unicode" panose="020B0602030504020204"/>
              </a:rPr>
              <a:t>y</a:t>
            </a:r>
            <a:r>
              <a:rPr sz="2200" spc="-195" dirty="0">
                <a:solidFill>
                  <a:srgbClr val="242423"/>
                </a:solidFill>
                <a:latin typeface="Lucida Sans Unicode" panose="020B0602030504020204"/>
                <a:cs typeface="Lucida Sans Unicode" panose="020B0602030504020204"/>
              </a:rPr>
              <a:t> </a:t>
            </a:r>
            <a:r>
              <a:rPr sz="2200" spc="-125" dirty="0">
                <a:solidFill>
                  <a:srgbClr val="242423"/>
                </a:solidFill>
                <a:latin typeface="Lucida Sans Unicode" panose="020B0602030504020204"/>
                <a:cs typeface="Lucida Sans Unicode" panose="020B0602030504020204"/>
              </a:rPr>
              <a:t>o</a:t>
            </a:r>
            <a:r>
              <a:rPr sz="2200" spc="-45" dirty="0">
                <a:solidFill>
                  <a:srgbClr val="242423"/>
                </a:solidFill>
                <a:latin typeface="Lucida Sans Unicode" panose="020B0602030504020204"/>
                <a:cs typeface="Lucida Sans Unicode" panose="020B0602030504020204"/>
              </a:rPr>
              <a:t>f</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ur</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45"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k</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95" dirty="0">
                <a:solidFill>
                  <a:srgbClr val="242423"/>
                </a:solidFill>
                <a:latin typeface="Lucida Sans Unicode" panose="020B0602030504020204"/>
                <a:cs typeface="Lucida Sans Unicode" panose="020B0602030504020204"/>
              </a:rPr>
              <a:t>g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70" dirty="0">
                <a:solidFill>
                  <a:srgbClr val="242423"/>
                </a:solidFill>
                <a:latin typeface="Lucida Sans Unicode" panose="020B0602030504020204"/>
                <a:cs typeface="Lucida Sans Unicode" panose="020B0602030504020204"/>
              </a:rPr>
              <a:t>w</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70" dirty="0">
                <a:solidFill>
                  <a:srgbClr val="242423"/>
                </a:solidFill>
                <a:latin typeface="Lucida Sans Unicode" panose="020B0602030504020204"/>
                <a:cs typeface="Lucida Sans Unicode" panose="020B0602030504020204"/>
              </a:rPr>
              <a:t>f</a:t>
            </a:r>
            <a:r>
              <a:rPr sz="2200" spc="-180" dirty="0">
                <a:solidFill>
                  <a:srgbClr val="242423"/>
                </a:solidFill>
                <a:latin typeface="Lucida Sans Unicode" panose="020B0602030504020204"/>
                <a:cs typeface="Lucida Sans Unicode" panose="020B0602030504020204"/>
              </a:rPr>
              <a:t>u</a:t>
            </a:r>
            <a:r>
              <a:rPr sz="2200" spc="-105" dirty="0">
                <a:solidFill>
                  <a:srgbClr val="242423"/>
                </a:solidFill>
                <a:latin typeface="Lucida Sans Unicode" panose="020B0602030504020204"/>
                <a:cs typeface="Lucida Sans Unicode" panose="020B0602030504020204"/>
              </a:rPr>
              <a:t>l</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35" dirty="0">
                <a:solidFill>
                  <a:srgbClr val="242423"/>
                </a:solidFill>
                <a:latin typeface="Lucida Sans Unicode" panose="020B0602030504020204"/>
                <a:cs typeface="Lucida Sans Unicode" panose="020B0602030504020204"/>
              </a:rPr>
              <a:t>r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0" dirty="0">
                <a:solidFill>
                  <a:srgbClr val="242423"/>
                </a:solidFill>
                <a:latin typeface="Lucida Sans Unicode" panose="020B0602030504020204"/>
                <a:cs typeface="Lucida Sans Unicode" panose="020B0602030504020204"/>
              </a:rPr>
              <a:t>v</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40" dirty="0">
                <a:solidFill>
                  <a:srgbClr val="242423"/>
                </a:solidFill>
                <a:latin typeface="Lucida Sans Unicode" panose="020B0602030504020204"/>
                <a:cs typeface="Lucida Sans Unicode" panose="020B0602030504020204"/>
              </a:rPr>
              <a:t>g</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45" dirty="0">
                <a:solidFill>
                  <a:srgbClr val="242423"/>
                </a:solidFill>
                <a:latin typeface="Lucida Sans Unicode" panose="020B0602030504020204"/>
                <a:cs typeface="Lucida Sans Unicode" panose="020B0602030504020204"/>
              </a:rPr>
              <a:t>a</a:t>
            </a:r>
            <a:r>
              <a:rPr sz="2200" dirty="0">
                <a:solidFill>
                  <a:srgbClr val="242423"/>
                </a:solidFill>
                <a:latin typeface="Lucida Sans Unicode" panose="020B0602030504020204"/>
                <a:cs typeface="Lucida Sans Unicode" panose="020B0602030504020204"/>
              </a:rPr>
              <a:t>c</a:t>
            </a:r>
            <a:r>
              <a:rPr sz="2200" spc="-180" dirty="0">
                <a:solidFill>
                  <a:srgbClr val="242423"/>
                </a:solidFill>
                <a:latin typeface="Lucida Sans Unicode" panose="020B0602030504020204"/>
                <a:cs typeface="Lucida Sans Unicode" panose="020B0602030504020204"/>
              </a:rPr>
              <a:t>h</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65" dirty="0">
                <a:solidFill>
                  <a:srgbClr val="242423"/>
                </a:solidFill>
                <a:latin typeface="Lucida Sans Unicode" panose="020B0602030504020204"/>
                <a:cs typeface="Lucida Sans Unicode" panose="020B0602030504020204"/>
              </a:rPr>
              <a:t>g</a:t>
            </a:r>
            <a:r>
              <a:rPr sz="2200" spc="-114" dirty="0">
                <a:solidFill>
                  <a:srgbClr val="242423"/>
                </a:solidFill>
                <a:latin typeface="Lucida Sans Unicode" panose="020B0602030504020204"/>
                <a:cs typeface="Lucida Sans Unicode" panose="020B0602030504020204"/>
              </a:rPr>
              <a:t>.</a:t>
            </a:r>
            <a:endParaRPr sz="2200">
              <a:latin typeface="Lucida Sans Unicode" panose="020B0602030504020204"/>
              <a:cs typeface="Lucida Sans Unicode" panose="020B0602030504020204"/>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2" cstate="print"/>
            <a:stretch>
              <a:fillRect/>
            </a:stretch>
          </p:blipFill>
          <p:spPr>
            <a:xfrm>
              <a:off x="7477514" y="3561885"/>
              <a:ext cx="3333749" cy="3162299"/>
            </a:xfrm>
            <a:prstGeom prst="rect">
              <a:avLst/>
            </a:prstGeom>
          </p:spPr>
        </p:pic>
        <p:pic>
          <p:nvPicPr>
            <p:cNvPr id="7" name="object 7"/>
            <p:cNvPicPr/>
            <p:nvPr/>
          </p:nvPicPr>
          <p:blipFill>
            <a:blip r:embed="rId3" cstate="print"/>
            <a:stretch>
              <a:fillRect/>
            </a:stretch>
          </p:blipFill>
          <p:spPr>
            <a:xfrm>
              <a:off x="0" y="8190190"/>
              <a:ext cx="2904866" cy="1838324"/>
            </a:xfrm>
            <a:prstGeom prst="rect">
              <a:avLst/>
            </a:prstGeom>
          </p:spPr>
        </p:pic>
        <p:pic>
          <p:nvPicPr>
            <p:cNvPr id="8" name="object 8"/>
            <p:cNvPicPr/>
            <p:nvPr/>
          </p:nvPicPr>
          <p:blipFill>
            <a:blip r:embed="rId4" cstate="print"/>
            <a:stretch>
              <a:fillRect/>
            </a:stretch>
          </p:blipFill>
          <p:spPr>
            <a:xfrm>
              <a:off x="372966" y="0"/>
              <a:ext cx="3333749" cy="913673"/>
            </a:xfrm>
            <a:prstGeom prst="rect">
              <a:avLst/>
            </a:prstGeom>
          </p:spPr>
        </p:pic>
      </p:grpSp>
      <p:pic>
        <p:nvPicPr>
          <p:cNvPr id="9" name="object 9"/>
          <p:cNvPicPr/>
          <p:nvPr/>
        </p:nvPicPr>
        <p:blipFill>
          <a:blip r:embed="rId5" cstate="print"/>
          <a:stretch>
            <a:fillRect/>
          </a:stretch>
        </p:blipFill>
        <p:spPr>
          <a:xfrm>
            <a:off x="15541752" y="270771"/>
            <a:ext cx="2746247" cy="1838324"/>
          </a:xfrm>
          <a:prstGeom prst="rect">
            <a:avLst/>
          </a:prstGeom>
        </p:spPr>
      </p:pic>
      <p:pic>
        <p:nvPicPr>
          <p:cNvPr id="10" name="object 10"/>
          <p:cNvPicPr/>
          <p:nvPr/>
        </p:nvPicPr>
        <p:blipFill>
          <a:blip r:embed="rId6" cstate="print"/>
          <a:stretch>
            <a:fillRect/>
          </a:stretch>
        </p:blipFill>
        <p:spPr>
          <a:xfrm>
            <a:off x="14596555" y="9108185"/>
            <a:ext cx="3333749" cy="1178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8" name="object 8"/>
            <p:cNvPicPr/>
            <p:nvPr/>
          </p:nvPicPr>
          <p:blipFill>
            <a:blip r:embed="rId6" cstate="print"/>
            <a:stretch>
              <a:fillRect/>
            </a:stretch>
          </p:blipFill>
          <p:spPr>
            <a:xfrm>
              <a:off x="1789301" y="2520803"/>
              <a:ext cx="7915274" cy="5248274"/>
            </a:xfrm>
            <a:prstGeom prst="rect">
              <a:avLst/>
            </a:prstGeom>
          </p:spPr>
        </p:pic>
        <p:pic>
          <p:nvPicPr>
            <p:cNvPr id="9" name="object 9"/>
            <p:cNvPicPr/>
            <p:nvPr/>
          </p:nvPicPr>
          <p:blipFill>
            <a:blip r:embed="rId7" cstate="print"/>
            <a:stretch>
              <a:fillRect/>
            </a:stretch>
          </p:blipFill>
          <p:spPr>
            <a:xfrm>
              <a:off x="29" y="6707744"/>
              <a:ext cx="3118292" cy="3000858"/>
            </a:xfrm>
            <a:prstGeom prst="rect">
              <a:avLst/>
            </a:prstGeom>
          </p:spPr>
        </p:pic>
      </p:grpSp>
      <p:sp>
        <p:nvSpPr>
          <p:cNvPr id="10" name="object 10"/>
          <p:cNvSpPr txBox="1">
            <a:spLocks noGrp="1"/>
          </p:cNvSpPr>
          <p:nvPr>
            <p:ph type="title"/>
          </p:nvPr>
        </p:nvSpPr>
        <p:spPr>
          <a:xfrm>
            <a:off x="11760485" y="3363427"/>
            <a:ext cx="4297045"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450" dirty="0"/>
              <a:t>O</a:t>
            </a:r>
            <a:r>
              <a:rPr sz="5000" spc="20" dirty="0"/>
              <a:t>L</a:t>
            </a:r>
            <a:r>
              <a:rPr sz="5000" spc="-190" dirty="0"/>
              <a:t>A</a:t>
            </a:r>
            <a:r>
              <a:rPr sz="5000" spc="-85" dirty="0"/>
              <a:t>R</a:t>
            </a:r>
            <a:r>
              <a:rPr sz="5000" spc="-345" dirty="0"/>
              <a:t> </a:t>
            </a:r>
            <a:r>
              <a:rPr sz="5000" spc="385" dirty="0"/>
              <a:t>P</a:t>
            </a:r>
            <a:r>
              <a:rPr sz="5000" spc="-450" dirty="0"/>
              <a:t>O</a:t>
            </a:r>
            <a:r>
              <a:rPr sz="5000" spc="150" dirty="0"/>
              <a:t>W</a:t>
            </a:r>
            <a:r>
              <a:rPr sz="5000" spc="125" dirty="0"/>
              <a:t>E</a:t>
            </a:r>
            <a:r>
              <a:rPr sz="5000" spc="-60" dirty="0"/>
              <a:t>R  </a:t>
            </a:r>
            <a:r>
              <a:rPr sz="5000" spc="-150" dirty="0"/>
              <a:t>INNOVATIONS</a:t>
            </a:r>
            <a:endParaRPr sz="5000"/>
          </a:p>
        </p:txBody>
      </p:sp>
      <p:sp>
        <p:nvSpPr>
          <p:cNvPr id="11" name="object 11"/>
          <p:cNvSpPr txBox="1"/>
          <p:nvPr/>
        </p:nvSpPr>
        <p:spPr>
          <a:xfrm>
            <a:off x="11760485" y="5255842"/>
            <a:ext cx="4662805" cy="1588135"/>
          </a:xfrm>
          <a:prstGeom prst="rect">
            <a:avLst/>
          </a:prstGeom>
        </p:spPr>
        <p:txBody>
          <a:bodyPr vert="horz" wrap="square" lIns="0" tIns="12700" rIns="0" bIns="0" rtlCol="0">
            <a:spAutoFit/>
          </a:bodyPr>
          <a:lstStyle/>
          <a:p>
            <a:pPr marL="12700" marR="5080">
              <a:lnSpc>
                <a:spcPct val="114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5" dirty="0">
                <a:solidFill>
                  <a:srgbClr val="242423"/>
                </a:solidFill>
                <a:latin typeface="Lucida Sans Unicode" panose="020B0602030504020204"/>
                <a:cs typeface="Lucida Sans Unicode" panose="020B0602030504020204"/>
              </a:rPr>
              <a:t>s  </a:t>
            </a:r>
            <a:r>
              <a:rPr sz="1800" spc="-100" dirty="0">
                <a:solidFill>
                  <a:srgbClr val="242423"/>
                </a:solidFill>
                <a:latin typeface="Lucida Sans Unicode" panose="020B0602030504020204"/>
                <a:cs typeface="Lucida Sans Unicode" panose="020B0602030504020204"/>
              </a:rPr>
              <a:t>lectures, </a:t>
            </a:r>
            <a:r>
              <a:rPr sz="1800" spc="-85" dirty="0">
                <a:solidFill>
                  <a:srgbClr val="242423"/>
                </a:solidFill>
                <a:latin typeface="Lucida Sans Unicode" panose="020B0602030504020204"/>
                <a:cs typeface="Lucida Sans Unicode" panose="020B0602030504020204"/>
              </a:rPr>
              <a:t>speeches, </a:t>
            </a:r>
            <a:r>
              <a:rPr sz="1800" spc="-120" dirty="0">
                <a:solidFill>
                  <a:srgbClr val="242423"/>
                </a:solidFill>
                <a:latin typeface="Lucida Sans Unicode" panose="020B0602030504020204"/>
                <a:cs typeface="Lucida Sans Unicode" panose="020B0602030504020204"/>
              </a:rPr>
              <a:t>reports, </a:t>
            </a:r>
            <a:r>
              <a:rPr sz="1800" spc="-100" dirty="0">
                <a:solidFill>
                  <a:srgbClr val="242423"/>
                </a:solidFill>
                <a:latin typeface="Lucida Sans Unicode" panose="020B0602030504020204"/>
                <a:cs typeface="Lucida Sans Unicode" panose="020B0602030504020204"/>
              </a:rPr>
              <a:t>and </a:t>
            </a:r>
            <a:r>
              <a:rPr sz="1800" spc="-110" dirty="0">
                <a:solidFill>
                  <a:srgbClr val="242423"/>
                </a:solidFill>
                <a:latin typeface="Lucida Sans Unicode" panose="020B0602030504020204"/>
                <a:cs typeface="Lucida Sans Unicode" panose="020B0602030504020204"/>
              </a:rPr>
              <a:t>more. </a:t>
            </a:r>
            <a:r>
              <a:rPr sz="1800" spc="-70" dirty="0">
                <a:solidFill>
                  <a:srgbClr val="242423"/>
                </a:solidFill>
                <a:latin typeface="Lucida Sans Unicode" panose="020B0602030504020204"/>
                <a:cs typeface="Lucida Sans Unicode" panose="020B0602030504020204"/>
              </a:rPr>
              <a:t>It </a:t>
            </a:r>
            <a:r>
              <a:rPr sz="1800" spc="-50" dirty="0">
                <a:solidFill>
                  <a:srgbClr val="242423"/>
                </a:solidFill>
                <a:latin typeface="Lucida Sans Unicode" panose="020B0602030504020204"/>
                <a:cs typeface="Lucida Sans Unicode" panose="020B0602030504020204"/>
              </a:rPr>
              <a:t>is </a:t>
            </a:r>
            <a:r>
              <a:rPr sz="1800" spc="-45"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5" dirty="0">
                <a:solidFill>
                  <a:srgbClr val="242423"/>
                </a:solidFill>
                <a:latin typeface="Lucida Sans Unicode" panose="020B0602030504020204"/>
                <a:cs typeface="Lucida Sans Unicode" panose="020B0602030504020204"/>
              </a:rPr>
              <a:t>s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5" dirty="0">
                <a:solidFill>
                  <a:srgbClr val="242423"/>
                </a:solidFill>
                <a:latin typeface="Lucida Sans Unicode" panose="020B0602030504020204"/>
                <a:cs typeface="Lucida Sans Unicode" panose="020B0602030504020204"/>
              </a:rPr>
              <a:t>s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30" dirty="0">
                <a:solidFill>
                  <a:srgbClr val="242423"/>
                </a:solidFill>
                <a:latin typeface="Lucida Sans Unicode" panose="020B0602030504020204"/>
                <a:cs typeface="Lucida Sans Unicode" panose="020B0602030504020204"/>
              </a:rPr>
              <a:t>r</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064500" y="-1666875"/>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1644792" y="5214461"/>
              <a:ext cx="3476624" cy="3800474"/>
            </a:xfrm>
            <a:prstGeom prst="rect">
              <a:avLst/>
            </a:prstGeom>
          </p:spPr>
        </p:pic>
        <p:pic>
          <p:nvPicPr>
            <p:cNvPr id="6" name="object 6"/>
            <p:cNvPicPr/>
            <p:nvPr/>
          </p:nvPicPr>
          <p:blipFill>
            <a:blip r:embed="rId4" cstate="print"/>
            <a:stretch>
              <a:fillRect/>
            </a:stretch>
          </p:blipFill>
          <p:spPr>
            <a:xfrm>
              <a:off x="15411524" y="7163573"/>
              <a:ext cx="2183550" cy="2455606"/>
            </a:xfrm>
            <a:prstGeom prst="rect">
              <a:avLst/>
            </a:prstGeom>
          </p:spPr>
        </p:pic>
        <p:pic>
          <p:nvPicPr>
            <p:cNvPr id="7" name="object 7"/>
            <p:cNvPicPr/>
            <p:nvPr/>
          </p:nvPicPr>
          <p:blipFill>
            <a:blip r:embed="rId5" cstate="print"/>
            <a:stretch>
              <a:fillRect/>
            </a:stretch>
          </p:blipFill>
          <p:spPr>
            <a:xfrm>
              <a:off x="14256326" y="4108989"/>
              <a:ext cx="3215011" cy="2462747"/>
            </a:xfrm>
            <a:prstGeom prst="rect">
              <a:avLst/>
            </a:prstGeom>
          </p:spPr>
        </p:pic>
        <p:pic>
          <p:nvPicPr>
            <p:cNvPr id="8" name="object 8"/>
            <p:cNvPicPr/>
            <p:nvPr/>
          </p:nvPicPr>
          <p:blipFill>
            <a:blip r:embed="rId6" cstate="print"/>
            <a:stretch>
              <a:fillRect/>
            </a:stretch>
          </p:blipFill>
          <p:spPr>
            <a:xfrm>
              <a:off x="12808614" y="4684220"/>
              <a:ext cx="3904321" cy="3889427"/>
            </a:xfrm>
            <a:prstGeom prst="rect">
              <a:avLst/>
            </a:prstGeom>
          </p:spPr>
        </p:pic>
        <p:pic>
          <p:nvPicPr>
            <p:cNvPr id="9" name="object 9"/>
            <p:cNvPicPr/>
            <p:nvPr/>
          </p:nvPicPr>
          <p:blipFill>
            <a:blip r:embed="rId7"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947499" y="6080271"/>
            <a:ext cx="6927215" cy="1971675"/>
          </a:xfrm>
          <a:prstGeom prst="rect">
            <a:avLst/>
          </a:prstGeom>
        </p:spPr>
        <p:txBody>
          <a:bodyPr vert="horz" wrap="square" lIns="0" tIns="30480" rIns="0" bIns="0" rtlCol="0">
            <a:spAutoFit/>
          </a:bodyPr>
          <a:lstStyle/>
          <a:p>
            <a:pPr marL="12700" marR="5080">
              <a:lnSpc>
                <a:spcPts val="7640"/>
              </a:lnSpc>
              <a:spcBef>
                <a:spcPts val="240"/>
              </a:spcBef>
            </a:pPr>
            <a:r>
              <a:rPr spc="-235" dirty="0"/>
              <a:t>T</a:t>
            </a:r>
            <a:r>
              <a:rPr spc="-455" dirty="0"/>
              <a:t>r</a:t>
            </a:r>
            <a:r>
              <a:rPr spc="-55" dirty="0"/>
              <a:t>a</a:t>
            </a:r>
            <a:r>
              <a:rPr spc="-445" dirty="0"/>
              <a:t>n</a:t>
            </a:r>
            <a:r>
              <a:rPr spc="35" dirty="0"/>
              <a:t>s</a:t>
            </a:r>
            <a:r>
              <a:rPr spc="-440" dirty="0"/>
              <a:t>p</a:t>
            </a:r>
            <a:r>
              <a:rPr spc="-285" dirty="0"/>
              <a:t>o</a:t>
            </a:r>
            <a:r>
              <a:rPr spc="-455" dirty="0"/>
              <a:t>r</a:t>
            </a:r>
            <a:r>
              <a:rPr spc="-305" dirty="0"/>
              <a:t>t</a:t>
            </a:r>
            <a:r>
              <a:rPr spc="-55" dirty="0"/>
              <a:t>a</a:t>
            </a:r>
            <a:r>
              <a:rPr spc="-305" dirty="0"/>
              <a:t>t</a:t>
            </a:r>
            <a:r>
              <a:rPr spc="-300" dirty="0"/>
              <a:t>i</a:t>
            </a:r>
            <a:r>
              <a:rPr spc="-285" dirty="0"/>
              <a:t>o</a:t>
            </a:r>
            <a:r>
              <a:rPr spc="-440" dirty="0"/>
              <a:t>n </a:t>
            </a:r>
            <a:r>
              <a:rPr spc="-55" dirty="0"/>
              <a:t>a</a:t>
            </a:r>
            <a:r>
              <a:rPr spc="-445" dirty="0"/>
              <a:t>n</a:t>
            </a:r>
            <a:r>
              <a:rPr spc="-280" dirty="0"/>
              <a:t>d  </a:t>
            </a:r>
            <a:r>
              <a:rPr spc="-50" dirty="0"/>
              <a:t>Space</a:t>
            </a:r>
            <a:r>
              <a:rPr spc="-455" dirty="0"/>
              <a:t> </a:t>
            </a:r>
            <a:r>
              <a:rPr spc="-165" dirty="0"/>
              <a:t>Research</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37611"/>
            <a:ext cx="18288000" cy="8349615"/>
            <a:chOff x="0" y="1937611"/>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1016000" y="1881956"/>
            <a:ext cx="5502910" cy="1540510"/>
          </a:xfrm>
          <a:prstGeom prst="rect">
            <a:avLst/>
          </a:prstGeom>
        </p:spPr>
        <p:txBody>
          <a:bodyPr vert="horz" wrap="square" lIns="0" tIns="34290" rIns="0" bIns="0" rtlCol="0">
            <a:spAutoFit/>
          </a:bodyPr>
          <a:lstStyle/>
          <a:p>
            <a:pPr marL="12700" marR="5080">
              <a:lnSpc>
                <a:spcPts val="5930"/>
              </a:lnSpc>
              <a:spcBef>
                <a:spcPts val="270"/>
              </a:spcBef>
            </a:pPr>
            <a:r>
              <a:rPr sz="5000" spc="60" dirty="0"/>
              <a:t>HYPERSPEED </a:t>
            </a:r>
            <a:r>
              <a:rPr sz="5000" spc="65" dirty="0"/>
              <a:t> </a:t>
            </a:r>
            <a:r>
              <a:rPr sz="5000" spc="-125" dirty="0"/>
              <a:t>TRANSPORTATION</a:t>
            </a:r>
            <a:endParaRPr sz="5000"/>
          </a:p>
        </p:txBody>
      </p:sp>
      <p:sp>
        <p:nvSpPr>
          <p:cNvPr id="6" name="object 6"/>
          <p:cNvSpPr txBox="1"/>
          <p:nvPr/>
        </p:nvSpPr>
        <p:spPr>
          <a:xfrm>
            <a:off x="1016000" y="6728109"/>
            <a:ext cx="6595745" cy="1900555"/>
          </a:xfrm>
          <a:prstGeom prst="rect">
            <a:avLst/>
          </a:prstGeom>
        </p:spPr>
        <p:txBody>
          <a:bodyPr vert="horz" wrap="square" lIns="0" tIns="12700" rIns="0" bIns="0" rtlCol="0">
            <a:spAutoFit/>
          </a:bodyPr>
          <a:lstStyle/>
          <a:p>
            <a:pPr marL="12700" marR="5080">
              <a:lnSpc>
                <a:spcPct val="114000"/>
              </a:lnSpc>
              <a:spcBef>
                <a:spcPts val="100"/>
              </a:spcBef>
            </a:pP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85" dirty="0">
                <a:solidFill>
                  <a:srgbClr val="242423"/>
                </a:solidFill>
                <a:latin typeface="Lucida Sans Unicode" panose="020B0602030504020204"/>
                <a:cs typeface="Lucida Sans Unicode" panose="020B0602030504020204"/>
              </a:rPr>
              <a:t>used </a:t>
            </a:r>
            <a:r>
              <a:rPr sz="1800" spc="-15" dirty="0">
                <a:solidFill>
                  <a:srgbClr val="242423"/>
                </a:solidFill>
                <a:latin typeface="Lucida Sans Unicode" panose="020B0602030504020204"/>
                <a:cs typeface="Lucida Sans Unicode" panose="020B0602030504020204"/>
              </a:rPr>
              <a:t>as </a:t>
            </a:r>
            <a:r>
              <a:rPr sz="1800" spc="-1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4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45"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4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4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4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a:t>
            </a:r>
            <a:r>
              <a:rPr sz="1800" spc="-150"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is</a:t>
            </a:r>
            <a:r>
              <a:rPr sz="1800" spc="-145"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mostly </a:t>
            </a:r>
            <a:r>
              <a:rPr sz="1800" spc="-5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presented </a:t>
            </a:r>
            <a:r>
              <a:rPr sz="1800" spc="-95" dirty="0">
                <a:solidFill>
                  <a:srgbClr val="242423"/>
                </a:solidFill>
                <a:latin typeface="Lucida Sans Unicode" panose="020B0602030504020204"/>
                <a:cs typeface="Lucida Sans Unicode" panose="020B0602030504020204"/>
              </a:rPr>
              <a:t>before </a:t>
            </a:r>
            <a:r>
              <a:rPr sz="1800" spc="-80" dirty="0">
                <a:solidFill>
                  <a:srgbClr val="242423"/>
                </a:solidFill>
                <a:latin typeface="Lucida Sans Unicode" panose="020B0602030504020204"/>
                <a:cs typeface="Lucida Sans Unicode" panose="020B0602030504020204"/>
              </a:rPr>
              <a:t>an </a:t>
            </a:r>
            <a:r>
              <a:rPr sz="1800" spc="-90" dirty="0">
                <a:solidFill>
                  <a:srgbClr val="242423"/>
                </a:solidFill>
                <a:latin typeface="Lucida Sans Unicode" panose="020B0602030504020204"/>
                <a:cs typeface="Lucida Sans Unicode" panose="020B0602030504020204"/>
              </a:rPr>
              <a:t>audience. </a:t>
            </a:r>
            <a:r>
              <a:rPr sz="1800" spc="-70" dirty="0">
                <a:solidFill>
                  <a:srgbClr val="242423"/>
                </a:solidFill>
                <a:latin typeface="Lucida Sans Unicode" panose="020B0602030504020204"/>
                <a:cs typeface="Lucida Sans Unicode" panose="020B0602030504020204"/>
              </a:rPr>
              <a:t>It </a:t>
            </a:r>
            <a:r>
              <a:rPr sz="1800" spc="-60" dirty="0">
                <a:solidFill>
                  <a:srgbClr val="242423"/>
                </a:solidFill>
                <a:latin typeface="Lucida Sans Unicode" panose="020B0602030504020204"/>
                <a:cs typeface="Lucida Sans Unicode" panose="020B0602030504020204"/>
              </a:rPr>
              <a:t>serves </a:t>
            </a:r>
            <a:r>
              <a:rPr sz="1800" spc="-15" dirty="0">
                <a:solidFill>
                  <a:srgbClr val="242423"/>
                </a:solidFill>
                <a:latin typeface="Lucida Sans Unicode" panose="020B0602030504020204"/>
                <a:cs typeface="Lucida Sans Unicode" panose="020B0602030504020204"/>
              </a:rPr>
              <a:t>a </a:t>
            </a:r>
            <a:r>
              <a:rPr sz="1800" spc="-90" dirty="0">
                <a:solidFill>
                  <a:srgbClr val="242423"/>
                </a:solidFill>
                <a:latin typeface="Lucida Sans Unicode" panose="020B0602030504020204"/>
                <a:cs typeface="Lucida Sans Unicode" panose="020B0602030504020204"/>
              </a:rPr>
              <a:t>variety </a:t>
            </a:r>
            <a:r>
              <a:rPr sz="1800" spc="-70" dirty="0">
                <a:solidFill>
                  <a:srgbClr val="242423"/>
                </a:solidFill>
                <a:latin typeface="Lucida Sans Unicode" panose="020B0602030504020204"/>
                <a:cs typeface="Lucida Sans Unicode" panose="020B0602030504020204"/>
              </a:rPr>
              <a:t>of </a:t>
            </a:r>
            <a:r>
              <a:rPr sz="1800" spc="-110" dirty="0">
                <a:solidFill>
                  <a:srgbClr val="242423"/>
                </a:solidFill>
                <a:latin typeface="Lucida Sans Unicode" panose="020B0602030504020204"/>
                <a:cs typeface="Lucida Sans Unicode" panose="020B0602030504020204"/>
              </a:rPr>
              <a:t>purposes, </a:t>
            </a:r>
            <a:r>
              <a:rPr sz="1800" spc="-105" dirty="0">
                <a:solidFill>
                  <a:srgbClr val="242423"/>
                </a:solidFill>
                <a:latin typeface="Lucida Sans Unicode" panose="020B0602030504020204"/>
                <a:cs typeface="Lucida Sans Unicode" panose="020B0602030504020204"/>
              </a:rPr>
              <a:t> </a:t>
            </a:r>
            <a:r>
              <a:rPr sz="1800" spc="-114" dirty="0">
                <a:solidFill>
                  <a:srgbClr val="242423"/>
                </a:solidFill>
                <a:latin typeface="Lucida Sans Unicode" panose="020B0602030504020204"/>
                <a:cs typeface="Lucida Sans Unicode" panose="020B0602030504020204"/>
              </a:rPr>
              <a:t>making </a:t>
            </a:r>
            <a:r>
              <a:rPr sz="1800" spc="-90" dirty="0">
                <a:solidFill>
                  <a:srgbClr val="242423"/>
                </a:solidFill>
                <a:latin typeface="Lucida Sans Unicode" panose="020B0602030504020204"/>
                <a:cs typeface="Lucida Sans Unicode" panose="020B0602030504020204"/>
              </a:rPr>
              <a:t>presentations </a:t>
            </a:r>
            <a:r>
              <a:rPr sz="1800" spc="-100" dirty="0">
                <a:solidFill>
                  <a:srgbClr val="242423"/>
                </a:solidFill>
                <a:latin typeface="Lucida Sans Unicode" panose="020B0602030504020204"/>
                <a:cs typeface="Lucida Sans Unicode" panose="020B0602030504020204"/>
              </a:rPr>
              <a:t>powerful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for convincing </a:t>
            </a:r>
            <a:r>
              <a:rPr sz="1800" spc="-100" dirty="0">
                <a:solidFill>
                  <a:srgbClr val="242423"/>
                </a:solidFill>
                <a:latin typeface="Lucida Sans Unicode" panose="020B0602030504020204"/>
                <a:cs typeface="Lucida Sans Unicode" panose="020B0602030504020204"/>
              </a:rPr>
              <a:t>and </a:t>
            </a:r>
            <a:r>
              <a:rPr sz="1800" spc="-95" dirty="0">
                <a:solidFill>
                  <a:srgbClr val="242423"/>
                </a:solidFill>
                <a:latin typeface="Lucida Sans Unicode" panose="020B0602030504020204"/>
                <a:cs typeface="Lucida Sans Unicode" panose="020B0602030504020204"/>
              </a:rPr>
              <a:t>teaching. </a:t>
            </a:r>
            <a:r>
              <a:rPr sz="1800" spc="-55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85" dirty="0">
                <a:solidFill>
                  <a:srgbClr val="242423"/>
                </a:solidFill>
                <a:latin typeface="Lucida Sans Unicode" panose="020B0602030504020204"/>
                <a:cs typeface="Lucida Sans Unicode" panose="020B0602030504020204"/>
              </a:rPr>
              <a:t>used </a:t>
            </a:r>
            <a:r>
              <a:rPr sz="1800" spc="-15" dirty="0">
                <a:solidFill>
                  <a:srgbClr val="242423"/>
                </a:solidFill>
                <a:latin typeface="Lucida Sans Unicode" panose="020B0602030504020204"/>
                <a:cs typeface="Lucida Sans Unicode" panose="020B0602030504020204"/>
              </a:rPr>
              <a:t>as </a:t>
            </a:r>
            <a:r>
              <a:rPr sz="1800" spc="-1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6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endParaRPr sz="1800">
              <a:latin typeface="Lucida Sans Unicode" panose="020B0602030504020204"/>
              <a:cs typeface="Lucida Sans Unicode" panose="020B0602030504020204"/>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3" cstate="print"/>
            <a:stretch>
              <a:fillRect/>
            </a:stretch>
          </p:blipFill>
          <p:spPr>
            <a:xfrm>
              <a:off x="16088257" y="275724"/>
              <a:ext cx="2199742" cy="1876424"/>
            </a:xfrm>
            <a:prstGeom prst="rect">
              <a:avLst/>
            </a:prstGeom>
          </p:spPr>
        </p:pic>
        <p:pic>
          <p:nvPicPr>
            <p:cNvPr id="9" name="object 9"/>
            <p:cNvPicPr/>
            <p:nvPr/>
          </p:nvPicPr>
          <p:blipFill>
            <a:blip r:embed="rId4" cstate="print"/>
            <a:stretch>
              <a:fillRect/>
            </a:stretch>
          </p:blipFill>
          <p:spPr>
            <a:xfrm>
              <a:off x="10145981" y="8756427"/>
              <a:ext cx="3495674" cy="1530571"/>
            </a:xfrm>
            <a:prstGeom prst="rect">
              <a:avLst/>
            </a:prstGeom>
          </p:spPr>
        </p:pic>
        <p:pic>
          <p:nvPicPr>
            <p:cNvPr id="10" name="object 10"/>
            <p:cNvPicPr/>
            <p:nvPr/>
          </p:nvPicPr>
          <p:blipFill>
            <a:blip r:embed="rId5" cstate="print"/>
            <a:stretch>
              <a:fillRect/>
            </a:stretch>
          </p:blipFill>
          <p:spPr>
            <a:xfrm>
              <a:off x="15238581" y="8091725"/>
              <a:ext cx="1790699" cy="1714499"/>
            </a:xfrm>
            <a:prstGeom prst="rect">
              <a:avLst/>
            </a:prstGeom>
          </p:spPr>
        </p:pic>
        <p:pic>
          <p:nvPicPr>
            <p:cNvPr id="11" name="object 11"/>
            <p:cNvPicPr/>
            <p:nvPr/>
          </p:nvPicPr>
          <p:blipFill>
            <a:blip r:embed="rId6" cstate="print"/>
            <a:stretch>
              <a:fillRect/>
            </a:stretch>
          </p:blipFill>
          <p:spPr>
            <a:xfrm>
              <a:off x="11709627" y="275689"/>
              <a:ext cx="2299257" cy="239937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61357" y="0"/>
            <a:ext cx="7426959" cy="10287000"/>
          </a:xfrm>
          <a:custGeom>
            <a:avLst/>
            <a:gdLst/>
            <a:ahLst/>
            <a:cxnLst/>
            <a:rect l="l" t="t" r="r" b="b"/>
            <a:pathLst>
              <a:path w="7426959" h="10287000">
                <a:moveTo>
                  <a:pt x="0" y="0"/>
                </a:moveTo>
                <a:lnTo>
                  <a:pt x="7426641" y="0"/>
                </a:lnTo>
                <a:lnTo>
                  <a:pt x="7426641" y="10286999"/>
                </a:lnTo>
                <a:lnTo>
                  <a:pt x="0" y="10286999"/>
                </a:lnTo>
                <a:lnTo>
                  <a:pt x="0" y="0"/>
                </a:lnTo>
                <a:close/>
              </a:path>
            </a:pathLst>
          </a:custGeom>
          <a:solidFill>
            <a:srgbClr val="F2F2F2"/>
          </a:solidFill>
        </p:spPr>
        <p:txBody>
          <a:bodyPr wrap="square" lIns="0" tIns="0" rIns="0" bIns="0" rtlCol="0"/>
          <a:lstStyle/>
          <a:p>
            <a:endParaRPr/>
          </a:p>
        </p:txBody>
      </p:sp>
      <p:sp>
        <p:nvSpPr>
          <p:cNvPr id="3" name="object 3"/>
          <p:cNvSpPr txBox="1">
            <a:spLocks noGrp="1"/>
          </p:cNvSpPr>
          <p:nvPr>
            <p:ph type="title"/>
          </p:nvPr>
        </p:nvSpPr>
        <p:spPr>
          <a:xfrm>
            <a:off x="1016000" y="950221"/>
            <a:ext cx="6313170"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385" dirty="0"/>
              <a:t>P</a:t>
            </a:r>
            <a:r>
              <a:rPr sz="5000" spc="-190" dirty="0"/>
              <a:t>A</a:t>
            </a:r>
            <a:r>
              <a:rPr sz="5000" spc="-215" dirty="0"/>
              <a:t>C</a:t>
            </a:r>
            <a:r>
              <a:rPr sz="5000" spc="130" dirty="0"/>
              <a:t>E</a:t>
            </a:r>
            <a:r>
              <a:rPr sz="5000" spc="-345" dirty="0"/>
              <a:t> </a:t>
            </a:r>
            <a:r>
              <a:rPr sz="5000" spc="-185" dirty="0"/>
              <a:t>T</a:t>
            </a:r>
            <a:r>
              <a:rPr sz="5000" spc="-450" dirty="0"/>
              <a:t>O</a:t>
            </a:r>
            <a:r>
              <a:rPr sz="5000" spc="-229" dirty="0"/>
              <a:t>U</a:t>
            </a:r>
            <a:r>
              <a:rPr sz="5000" spc="-90" dirty="0"/>
              <a:t>R</a:t>
            </a:r>
            <a:r>
              <a:rPr sz="5000" spc="-85" dirty="0"/>
              <a:t>I</a:t>
            </a:r>
            <a:r>
              <a:rPr sz="5000" spc="270" dirty="0"/>
              <a:t>S</a:t>
            </a:r>
            <a:r>
              <a:rPr sz="5000" spc="60" dirty="0"/>
              <a:t>M</a:t>
            </a:r>
            <a:r>
              <a:rPr sz="5000" spc="-345" dirty="0"/>
              <a:t> </a:t>
            </a:r>
            <a:r>
              <a:rPr sz="5000" spc="-190" dirty="0"/>
              <a:t>A</a:t>
            </a:r>
            <a:r>
              <a:rPr sz="5000" spc="-135" dirty="0"/>
              <a:t>N</a:t>
            </a:r>
            <a:r>
              <a:rPr sz="5000" spc="-290" dirty="0"/>
              <a:t>D  </a:t>
            </a:r>
            <a:r>
              <a:rPr sz="5000" spc="-200" dirty="0"/>
              <a:t>COLONIZATION</a:t>
            </a:r>
            <a:endParaRPr sz="5000"/>
          </a:p>
        </p:txBody>
      </p:sp>
      <p:sp>
        <p:nvSpPr>
          <p:cNvPr id="4" name="object 4"/>
          <p:cNvSpPr txBox="1"/>
          <p:nvPr/>
        </p:nvSpPr>
        <p:spPr>
          <a:xfrm>
            <a:off x="11939962" y="945851"/>
            <a:ext cx="5252720" cy="1588135"/>
          </a:xfrm>
          <a:prstGeom prst="rect">
            <a:avLst/>
          </a:prstGeom>
        </p:spPr>
        <p:txBody>
          <a:bodyPr vert="horz" wrap="square" lIns="0" tIns="12700" rIns="0" bIns="0" rtlCol="0">
            <a:spAutoFit/>
          </a:bodyPr>
          <a:lstStyle/>
          <a:p>
            <a:pPr marL="12700" marR="5080">
              <a:lnSpc>
                <a:spcPct val="114000"/>
              </a:lnSpc>
              <a:spcBef>
                <a:spcPts val="100"/>
              </a:spcBef>
            </a:pP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90"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used</a:t>
            </a:r>
            <a:r>
              <a:rPr sz="1800" spc="-15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as</a:t>
            </a:r>
            <a:r>
              <a:rPr sz="1800" spc="-15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4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0"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45"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 </a:t>
            </a:r>
            <a:r>
              <a:rPr sz="1800" spc="-5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60"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a:t>
            </a:r>
            <a:r>
              <a:rPr sz="1800" spc="-15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is</a:t>
            </a:r>
            <a:r>
              <a:rPr sz="1800" spc="-160"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mostly</a:t>
            </a:r>
            <a:r>
              <a:rPr sz="1800" spc="-1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presented</a:t>
            </a:r>
            <a:r>
              <a:rPr sz="1800" spc="-155" dirty="0">
                <a:solidFill>
                  <a:srgbClr val="242423"/>
                </a:solidFill>
                <a:latin typeface="Lucida Sans Unicode" panose="020B0602030504020204"/>
                <a:cs typeface="Lucida Sans Unicode" panose="020B0602030504020204"/>
              </a:rPr>
              <a:t> </a:t>
            </a:r>
            <a:r>
              <a:rPr sz="1800" spc="-95" dirty="0">
                <a:solidFill>
                  <a:srgbClr val="242423"/>
                </a:solidFill>
                <a:latin typeface="Lucida Sans Unicode" panose="020B0602030504020204"/>
                <a:cs typeface="Lucida Sans Unicode" panose="020B0602030504020204"/>
              </a:rPr>
              <a:t>before</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an</a:t>
            </a:r>
            <a:r>
              <a:rPr sz="1800" spc="-155"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audience. </a:t>
            </a:r>
            <a:r>
              <a:rPr sz="1800" spc="-55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5" dirty="0">
                <a:solidFill>
                  <a:srgbClr val="242423"/>
                </a:solidFill>
                <a:latin typeface="Lucida Sans Unicode" panose="020B0602030504020204"/>
                <a:cs typeface="Lucida Sans Unicode" panose="020B0602030504020204"/>
              </a:rPr>
              <a:t>s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30" dirty="0">
                <a:solidFill>
                  <a:srgbClr val="242423"/>
                </a:solidFill>
                <a:latin typeface="Lucida Sans Unicode" panose="020B0602030504020204"/>
                <a:cs typeface="Lucida Sans Unicode" panose="020B0602030504020204"/>
              </a:rPr>
              <a:t>r</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grpSp>
        <p:nvGrpSpPr>
          <p:cNvPr id="5" name="object 5"/>
          <p:cNvGrpSpPr/>
          <p:nvPr/>
        </p:nvGrpSpPr>
        <p:grpSpPr>
          <a:xfrm>
            <a:off x="703556" y="3952172"/>
            <a:ext cx="11487785" cy="5702935"/>
            <a:chOff x="703556" y="3952172"/>
            <a:chExt cx="11487785" cy="5702935"/>
          </a:xfrm>
        </p:grpSpPr>
        <p:pic>
          <p:nvPicPr>
            <p:cNvPr id="6" name="object 6"/>
            <p:cNvPicPr/>
            <p:nvPr/>
          </p:nvPicPr>
          <p:blipFill>
            <a:blip r:embed="rId2" cstate="print"/>
            <a:stretch>
              <a:fillRect/>
            </a:stretch>
          </p:blipFill>
          <p:spPr>
            <a:xfrm>
              <a:off x="995778" y="3952172"/>
              <a:ext cx="9867899" cy="5702684"/>
            </a:xfrm>
            <a:prstGeom prst="rect">
              <a:avLst/>
            </a:prstGeom>
          </p:spPr>
        </p:pic>
        <p:pic>
          <p:nvPicPr>
            <p:cNvPr id="7" name="object 7"/>
            <p:cNvPicPr/>
            <p:nvPr/>
          </p:nvPicPr>
          <p:blipFill>
            <a:blip r:embed="rId3" cstate="print"/>
            <a:stretch>
              <a:fillRect/>
            </a:stretch>
          </p:blipFill>
          <p:spPr>
            <a:xfrm>
              <a:off x="9885721" y="7040713"/>
              <a:ext cx="2305049" cy="2219324"/>
            </a:xfrm>
            <a:prstGeom prst="rect">
              <a:avLst/>
            </a:prstGeom>
          </p:spPr>
        </p:pic>
        <p:pic>
          <p:nvPicPr>
            <p:cNvPr id="8" name="object 8"/>
            <p:cNvPicPr/>
            <p:nvPr/>
          </p:nvPicPr>
          <p:blipFill>
            <a:blip r:embed="rId4" cstate="print"/>
            <a:stretch>
              <a:fillRect/>
            </a:stretch>
          </p:blipFill>
          <p:spPr>
            <a:xfrm>
              <a:off x="703556" y="4359497"/>
              <a:ext cx="1638299" cy="157162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10496550" y="-1116"/>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0" y="1946747"/>
              <a:ext cx="7791029" cy="6391274"/>
            </a:xfrm>
            <a:prstGeom prst="rect">
              <a:avLst/>
            </a:prstGeom>
          </p:spPr>
        </p:pic>
        <p:pic>
          <p:nvPicPr>
            <p:cNvPr id="5" name="object 5"/>
            <p:cNvPicPr/>
            <p:nvPr/>
          </p:nvPicPr>
          <p:blipFill>
            <a:blip r:embed="rId3" cstate="print"/>
            <a:stretch>
              <a:fillRect/>
            </a:stretch>
          </p:blipFill>
          <p:spPr>
            <a:xfrm>
              <a:off x="495687" y="1"/>
              <a:ext cx="2573142" cy="2544819"/>
            </a:xfrm>
            <a:prstGeom prst="rect">
              <a:avLst/>
            </a:prstGeom>
          </p:spPr>
        </p:pic>
        <p:pic>
          <p:nvPicPr>
            <p:cNvPr id="6" name="object 6"/>
            <p:cNvPicPr/>
            <p:nvPr/>
          </p:nvPicPr>
          <p:blipFill>
            <a:blip r:embed="rId4"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5" name="object 18"/>
          <p:cNvSpPr txBox="1"/>
          <p:nvPr/>
        </p:nvSpPr>
        <p:spPr>
          <a:xfrm>
            <a:off x="288925" y="8564563"/>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p>
        </p:txBody>
      </p:sp>
      <p:pic>
        <p:nvPicPr>
          <p:cNvPr id="7" name="图片 6" descr="62bebd8ff4440868d6206b779b4c2f6"/>
          <p:cNvPicPr>
            <a:picLocks noChangeAspect="1"/>
          </p:cNvPicPr>
          <p:nvPr/>
        </p:nvPicPr>
        <p:blipFill>
          <a:blip r:embed="rId6"/>
          <a:stretch>
            <a:fillRect/>
          </a:stretch>
        </p:blipFill>
        <p:spPr>
          <a:xfrm>
            <a:off x="288925" y="570230"/>
            <a:ext cx="12359640" cy="74841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3906783" y="7023830"/>
              <a:ext cx="3684950" cy="3263169"/>
            </a:xfrm>
            <a:prstGeom prst="rect">
              <a:avLst/>
            </a:prstGeom>
          </p:spPr>
        </p:pic>
        <p:pic>
          <p:nvPicPr>
            <p:cNvPr id="5" name="object 5"/>
            <p:cNvPicPr/>
            <p:nvPr/>
          </p:nvPicPr>
          <p:blipFill>
            <a:blip r:embed="rId3" cstate="print"/>
            <a:stretch>
              <a:fillRect/>
            </a:stretch>
          </p:blipFill>
          <p:spPr>
            <a:xfrm>
              <a:off x="0" y="0"/>
              <a:ext cx="2661719" cy="2227313"/>
            </a:xfrm>
            <a:prstGeom prst="rect">
              <a:avLst/>
            </a:prstGeom>
          </p:spPr>
        </p:pic>
        <p:pic>
          <p:nvPicPr>
            <p:cNvPr id="6" name="object 6"/>
            <p:cNvPicPr/>
            <p:nvPr/>
          </p:nvPicPr>
          <p:blipFill>
            <a:blip r:embed="rId4" cstate="print"/>
            <a:stretch>
              <a:fillRect/>
            </a:stretch>
          </p:blipFill>
          <p:spPr>
            <a:xfrm>
              <a:off x="220325" y="3711154"/>
              <a:ext cx="2143124" cy="2486024"/>
            </a:xfrm>
            <a:prstGeom prst="rect">
              <a:avLst/>
            </a:prstGeom>
          </p:spPr>
        </p:pic>
        <p:pic>
          <p:nvPicPr>
            <p:cNvPr id="7" name="object 7"/>
            <p:cNvPicPr/>
            <p:nvPr/>
          </p:nvPicPr>
          <p:blipFill>
            <a:blip r:embed="rId5" cstate="print"/>
            <a:stretch>
              <a:fillRect/>
            </a:stretch>
          </p:blipFill>
          <p:spPr>
            <a:xfrm>
              <a:off x="3378818" y="952178"/>
              <a:ext cx="2371786" cy="2311322"/>
            </a:xfrm>
            <a:prstGeom prst="rect">
              <a:avLst/>
            </a:prstGeom>
          </p:spPr>
        </p:pic>
        <p:pic>
          <p:nvPicPr>
            <p:cNvPr id="8" name="object 8"/>
            <p:cNvPicPr/>
            <p:nvPr/>
          </p:nvPicPr>
          <p:blipFill>
            <a:blip r:embed="rId6" cstate="print"/>
            <a:stretch>
              <a:fillRect/>
            </a:stretch>
          </p:blipFill>
          <p:spPr>
            <a:xfrm>
              <a:off x="1789301" y="2520803"/>
              <a:ext cx="7915274" cy="5248274"/>
            </a:xfrm>
            <a:prstGeom prst="rect">
              <a:avLst/>
            </a:prstGeom>
          </p:spPr>
        </p:pic>
        <p:pic>
          <p:nvPicPr>
            <p:cNvPr id="9" name="object 9"/>
            <p:cNvPicPr/>
            <p:nvPr/>
          </p:nvPicPr>
          <p:blipFill>
            <a:blip r:embed="rId7" cstate="print"/>
            <a:stretch>
              <a:fillRect/>
            </a:stretch>
          </p:blipFill>
          <p:spPr>
            <a:xfrm>
              <a:off x="29" y="6707744"/>
              <a:ext cx="3118292" cy="3000858"/>
            </a:xfrm>
            <a:prstGeom prst="rect">
              <a:avLst/>
            </a:prstGeom>
          </p:spPr>
        </p:pic>
      </p:grpSp>
      <p:sp>
        <p:nvSpPr>
          <p:cNvPr id="13" name="object 10"/>
          <p:cNvSpPr txBox="1"/>
          <p:nvPr/>
        </p:nvSpPr>
        <p:spPr>
          <a:xfrm>
            <a:off x="10363200" y="4507396"/>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02 </a:t>
            </a:r>
            <a:r>
              <a:rPr lang="zh-CN" altLang="en-US" sz="6600" kern="0" spc="-235" dirty="0" smtClean="0">
                <a:latin typeface="方正粗黑宋简体" panose="02000000000000000000" pitchFamily="2" charset="-122"/>
                <a:ea typeface="方正粗黑宋简体" panose="02000000000000000000" pitchFamily="2" charset="-122"/>
              </a:rPr>
              <a:t>可行性分析</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7999" cy="9467330"/>
            <a:chOff x="0" y="515295"/>
            <a:chExt cx="18287999" cy="946733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a:endParaRPr/>
            </a:p>
          </p:txBody>
        </p:sp>
        <p:pic>
          <p:nvPicPr>
            <p:cNvPr id="4" name="object 4"/>
            <p:cNvPicPr/>
            <p:nvPr/>
          </p:nvPicPr>
          <p:blipFill>
            <a:blip r:embed="rId2" cstate="print"/>
            <a:stretch>
              <a:fillRect/>
            </a:stretch>
          </p:blipFill>
          <p:spPr>
            <a:xfrm>
              <a:off x="15365686" y="7601376"/>
              <a:ext cx="2922313" cy="2381249"/>
            </a:xfrm>
            <a:prstGeom prst="rect">
              <a:avLst/>
            </a:prstGeom>
          </p:spPr>
        </p:pic>
        <p:pic>
          <p:nvPicPr>
            <p:cNvPr id="5" name="object 5"/>
            <p:cNvPicPr/>
            <p:nvPr/>
          </p:nvPicPr>
          <p:blipFill>
            <a:blip r:embed="rId3" cstate="print"/>
            <a:stretch>
              <a:fillRect/>
            </a:stretch>
          </p:blipFill>
          <p:spPr>
            <a:xfrm>
              <a:off x="0" y="515295"/>
              <a:ext cx="2928866" cy="2381249"/>
            </a:xfrm>
            <a:prstGeom prst="rect">
              <a:avLst/>
            </a:prstGeom>
          </p:spPr>
        </p:pic>
        <p:pic>
          <p:nvPicPr>
            <p:cNvPr id="6" name="object 6"/>
            <p:cNvPicPr/>
            <p:nvPr/>
          </p:nvPicPr>
          <p:blipFill>
            <a:blip r:embed="rId4" cstate="print"/>
            <a:stretch>
              <a:fillRect/>
            </a:stretch>
          </p:blipFill>
          <p:spPr>
            <a:xfrm>
              <a:off x="1600200" y="2628900"/>
              <a:ext cx="5105399" cy="5591174"/>
            </a:xfrm>
            <a:prstGeom prst="rect">
              <a:avLst/>
            </a:prstGeom>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p:nvPr/>
        </p:nvSpPr>
        <p:spPr>
          <a:xfrm>
            <a:off x="2190750" y="1632268"/>
            <a:ext cx="6608763" cy="1712007"/>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文档目录</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1" name="object 22"/>
          <p:cNvSpPr txBox="1"/>
          <p:nvPr/>
        </p:nvSpPr>
        <p:spPr>
          <a:xfrm>
            <a:off x="9123045" y="1562100"/>
            <a:ext cx="10460355" cy="7480300"/>
          </a:xfrm>
          <a:prstGeom prst="rect">
            <a:avLst/>
          </a:prstGeom>
          <a:noFill/>
          <a:ln w="9525">
            <a:noFill/>
          </a:ln>
        </p:spPr>
        <p:txBody>
          <a:bodyPr wrap="square"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p>
          <a:p>
            <a:pPr marL="469900" indent="-457200">
              <a:lnSpc>
                <a:spcPct val="150000"/>
              </a:lnSpc>
              <a:buFont typeface="Wingdings" panose="05000000000000000000" pitchFamily="2" charset="2"/>
              <a:buChar char="l"/>
            </a:pPr>
            <a:r>
              <a:rPr lang="zh-CN" altLang="en-US" sz="4000" dirty="0">
                <a:latin typeface="华文中宋" panose="02010600040101010101" pitchFamily="2" charset="-122"/>
                <a:ea typeface="华文中宋" panose="02010600040101010101" pitchFamily="2" charset="-122"/>
              </a:rPr>
              <a:t>可行性研究的前提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对现有系统的分析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所建议的系统</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可选择的其他系统方案</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投资及效益分析</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社会因素方面的可行性</a:t>
            </a: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结论</a:t>
            </a:r>
          </a:p>
        </p:txBody>
      </p:sp>
      <p:sp>
        <p:nvSpPr>
          <p:cNvPr id="16" name="文本框 23"/>
          <p:cNvSpPr txBox="1"/>
          <p:nvPr/>
        </p:nvSpPr>
        <p:spPr>
          <a:xfrm>
            <a:off x="2273300" y="3487420"/>
            <a:ext cx="9918700" cy="1198880"/>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文档模板：可行性研究报告（GB8567——88） </a:t>
            </a: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2b31ebc-6ee6-400f-9c4f-d328716e803f}"/>
  <p:tag name="TABLE_SKINIDX" val="1"/>
  <p:tag name="TABLE_ENCOLOR" val="#FFFFFF"/>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e2c3e84c-dcc4-4a44-9104-ec9defd33e3e}"/>
  <p:tag name="TABLE_SKINIDX" val="0"/>
  <p:tag name="TABLE_ENCOLOR" val="#FFFFFF"/>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3e5bae47-baaf-408e-8bfe-5a37baecd13d}"/>
  <p:tag name="TABLE_SKINIDX" val="0"/>
  <p:tag name="TABLE_ENCOLOR" val="#FFFFFF"/>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1fc112f3-2f8b-43ce-b3fa-06333e05b3e7}"/>
  <p:tag name="TABLE_SKINIDX" val="0"/>
  <p:tag name="TABLE_ENCOLOR" val="#FFFFFF"/>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591f1bd6-9456-4614-947e-2fb1b9aa7fc9}"/>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591f1bd6-9456-4614-947e-2fb1b9aa7fc9}"/>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27e9e5df-39c2-49bb-b11a-d47342169712}"/>
  <p:tag name="TABLE_SKINIDX" val="4"/>
  <p:tag name="TABLE_ENCOLOR" val="#FFFFFF"/>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069d716b-1488-43a9-b38a-dffbd51381e5}"/>
  <p:tag name="TABLE_SKINIDX" val="0"/>
  <p:tag name="TABLE_ENCOLOR" val="#FFFFFF"/>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d2146649-4840-4993-8693-ed7cec0c9d26}"/>
  <p:tag name="TABLE_SKINIDX" val="4"/>
  <p:tag name="TABLE_ENCOLOR" val="#FFFFFF"/>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e6556e6d-e7f2-4142-a38c-eacd86c6cdfb}"/>
  <p:tag name="TABLE_SKINIDX" val="4"/>
  <p:tag name="TABLE_ENCOLOR" val="#FFFFFF"/>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3d8ecca2-296a-4872-9a9d-da71a7812b1f}"/>
  <p:tag name="TABLE_SKINIDX" val="0"/>
  <p:tag name="TABLE_ENCOLOR" val="#5CA2F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08caf62-83da-4ddc-a89d-860a43ac9324}"/>
  <p:tag name="TABLE_SKINIDX" val="1"/>
  <p:tag name="TABLE_ENCOLOR" val="#FFFFFF"/>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fac0d7ce-189c-4356-8f9b-5a91a8af0b04}"/>
  <p:tag name="TABLE_SKINIDX" val="4"/>
  <p:tag name="TABLE_ENCOLOR" val="#FFFFFF"/>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0b27e8d0-1b2a-45e1-a0f7-eb1e7df5626d}"/>
  <p:tag name="TABLE_SKINIDX" val="0"/>
  <p:tag name="TABLE_ENCOLOR" val="#5CA2F9"/>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893514de-d6a5-4847-9109-a6740e9c2095}"/>
  <p:tag name="TABLE_SKINIDX" val="1"/>
  <p:tag name="TABLE_ENCOLOR" val="#FFFFFF"/>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5bfa7524-87ca-42ab-bdb0-ada03e56ea80}"/>
  <p:tag name="TABLE_SKINIDX" val="1"/>
  <p:tag name="TABLE_ENCOLOR" val="#FFFFFF"/>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19099a8d-ecce-4e07-bbb2-04cb8d3e54ed}"/>
  <p:tag name="TABLE_SKINIDX" val="1"/>
  <p:tag name="TABLE_ENCOLOR" val="#FFFFFF"/>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ef5b3817-95cd-47d8-b73a-1fa3e1247400}"/>
  <p:tag name="TABLE_SKINIDX" val="1"/>
  <p:tag name="TABLE_ENCOLOR" val="#FFFFFF"/>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bbf32fc5-ca71-4d86-8be1-68e057bade0e}"/>
  <p:tag name="TABLE_SKINIDX" val="3"/>
  <p:tag name="TABLE_ENCOLOR" val="#5CA2F9"/>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fade5b7e-ca94-4b8e-bf5d-05ea866da347}"/>
  <p:tag name="TABLE_SKINIDX" val="0"/>
  <p:tag name="TABLE_ENCOLOR" val="#FFFFFF"/>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aebbc1e0-86e8-433e-99ad-285e348d1c1b}"/>
  <p:tag name="TABLE_SKINIDX" val="0"/>
  <p:tag name="TABLE_ENCOLOR" val="#FFFFFF"/>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e797e6d9-e087-4fa4-9569-72042f69723c}"/>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5f45d2a1-b0ba-4098-a186-f6e5025a1d55}"/>
  <p:tag name="TABLE_SKINIDX" val="3"/>
  <p:tag name="TABLE_ENCOLOR" val="#FFFFFF"/>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f6869135-55a3-4b20-9e9d-1b7f2011387d}"/>
  <p:tag name="TABLE_SKINIDX" val="0"/>
  <p:tag name="TABLE_ENCOLOR" val="#5CA2F9"/>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bef41b32-f4c3-44df-b1aa-4c3d25deb391}"/>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4130fbeb-5602-4701-b3d0-d568dffa237a}"/>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7905954d-020d-44f6-8534-752568fa45a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88f4caa-ec52-4a03-a1a9-081ff996059b}"/>
  <p:tag name="TABLE_SKINIDX" val="0"/>
  <p:tag name="TABLE_ENCOLOR" val="#5CA2F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888f4caa-ec52-4a03-a1a9-081ff996059b}"/>
  <p:tag name="TABLE_SKINIDX" val="0"/>
  <p:tag name="TABLE_ENCOLOR" val="#5CA2F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864f809-10e8-4b30-8d9d-cb008a6e14b0}"/>
  <p:tag name="TABLE_SKINIDX" val="1"/>
  <p:tag name="TABLE_ENCOLOR" val="#AFC95C"/>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3bbb9ec1-ecbf-47bd-a39d-6a70263ea35c}"/>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bb34bf2-9b8b-4047-a970-d4e5433d1605}"/>
  <p:tag name="TABLE_SKINIDX" val="4"/>
  <p:tag name="TABLE_ENCOLOR" val="#FFFFFF"/>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78cdc476-af89-425b-a925-56547d581770}"/>
  <p:tag name="TABLE_SKINIDX" val="4"/>
  <p:tag name="TABLE_ENCOLOR" val="#FFFFF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4993</Words>
  <Application>Microsoft Office PowerPoint</Application>
  <PresentationFormat>自定义</PresentationFormat>
  <Paragraphs>1163</Paragraphs>
  <Slides>66</Slides>
  <Notes>5</Notes>
  <HiddenSlides>0</HiddenSlides>
  <MMClips>0</MMClips>
  <ScaleCrop>false</ScaleCrop>
  <HeadingPairs>
    <vt:vector size="4" baseType="variant">
      <vt:variant>
        <vt:lpstr>主题</vt:lpstr>
      </vt:variant>
      <vt:variant>
        <vt:i4>1</vt:i4>
      </vt:variant>
      <vt:variant>
        <vt:lpstr>幻灯片标题</vt:lpstr>
      </vt:variant>
      <vt:variant>
        <vt:i4>66</vt:i4>
      </vt:variant>
    </vt:vector>
  </HeadingPairs>
  <TitlesOfParts>
    <vt:vector size="67" baseType="lpstr">
      <vt:lpstr>Office Theme</vt:lpstr>
      <vt:lpstr>PowerPoint 演示文稿</vt:lpstr>
      <vt:lpstr>PowerPoint 演示文稿</vt:lpstr>
      <vt:lpstr>01 项目章程</vt:lpstr>
      <vt:lpstr>PowerPoint 演示文稿</vt:lpstr>
      <vt:lpstr>PowerPoint 演示文稿</vt:lpstr>
      <vt:lpstr>PowerPoint 演示文稿</vt:lpstr>
      <vt:lpstr>PowerPoint 演示文稿</vt:lpstr>
      <vt:lpstr>PowerPoint 演示文稿</vt:lpstr>
      <vt:lpstr>PowerPoint 演示文稿</vt:lpstr>
      <vt:lpstr>对现有系统的分析  一、bb平台（此处针对bb网页端进行分析）</vt:lpstr>
      <vt:lpstr>对现有系统的分析  二、雨课堂之类的小程序 （此处以雨课堂为例）</vt:lpstr>
      <vt:lpstr>对所建议系统的说明（App）</vt:lpstr>
      <vt:lpstr>3可行性分析 （节选）</vt:lpstr>
      <vt:lpstr>3可行性分析 （节选）</vt:lpstr>
      <vt:lpstr>PowerPoint 演示文稿</vt:lpstr>
      <vt:lpstr>文档目录 </vt:lpstr>
      <vt:lpstr> 需移交用户的文件  </vt:lpstr>
      <vt:lpstr> 非移交产品  </vt:lpstr>
      <vt:lpstr>PowerPoint 演示文稿</vt:lpstr>
      <vt:lpstr>PowerPoint 演示文稿</vt:lpstr>
      <vt:lpstr>PowerPoint 演示文稿</vt:lpstr>
      <vt:lpstr>5专项子计划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成本预算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FLOATING OR  HIGH RISE FARMS</vt:lpstr>
      <vt:lpstr>PowerPoint 演示文稿</vt:lpstr>
      <vt:lpstr>ADVANCED 3D PRINTING</vt:lpstr>
      <vt:lpstr>Energy and  Agriculture</vt:lpstr>
      <vt:lpstr>FLOATING OR  HIGH RISE FARMS</vt:lpstr>
      <vt:lpstr>SOLAR POWER  INNOVATIONS</vt:lpstr>
      <vt:lpstr>Transportation and  Space Research</vt:lpstr>
      <vt:lpstr>HYPERSPEED  TRANSPORTATION</vt:lpstr>
      <vt:lpstr>SPACE TOURISM AND  COLONIZATION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Black Geometric Technology Keynote Presentation</dc:title>
  <dc:creator/>
  <cp:keywords>DAE6Hdabt8o,BAE6HOmw2ek</cp:keywords>
  <cp:lastModifiedBy>s'd</cp:lastModifiedBy>
  <cp:revision>48</cp:revision>
  <dcterms:created xsi:type="dcterms:W3CDTF">2022-03-05T15:13:00Z</dcterms:created>
  <dcterms:modified xsi:type="dcterms:W3CDTF">2022-03-07T16:08:00Z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2022-03-05T00:00:00Z</vt:filetime>
  </property>
  <property fmtid="{D5CDD505-2E9C-101B-9397-08002B2CF9AE}" pid="3" name="Creator">
    <vt:lpwstr>Canva</vt:lpwstr>
  </property>
  <property fmtid="{D5CDD505-2E9C-101B-9397-08002B2CF9AE}" pid="4" name="LastSaved">
    <vt:filetime>2022-03-05T00:00:00Z</vt:filetime>
  </property>
  <property fmtid="{D5CDD505-2E9C-101B-9397-08002B2CF9AE}" pid="5" name="KSOProductBuildVer">
    <vt:lpwstr>2052-11.3.0.9228</vt:lpwstr>
  </property>
</Properties>
</file>